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70" r:id="rId1"/>
  </p:sldMasterIdLst>
  <p:notesMasterIdLst>
    <p:notesMasterId r:id="rId23"/>
  </p:notesMasterIdLst>
  <p:handoutMasterIdLst>
    <p:handoutMasterId r:id="rId24"/>
  </p:handoutMasterIdLst>
  <p:sldIdLst>
    <p:sldId id="1295" r:id="rId2"/>
    <p:sldId id="1483" r:id="rId3"/>
    <p:sldId id="1486" r:id="rId4"/>
    <p:sldId id="1487" r:id="rId5"/>
    <p:sldId id="1488" r:id="rId6"/>
    <p:sldId id="1489" r:id="rId7"/>
    <p:sldId id="1490" r:id="rId8"/>
    <p:sldId id="1491" r:id="rId9"/>
    <p:sldId id="1467" r:id="rId10"/>
    <p:sldId id="1471" r:id="rId11"/>
    <p:sldId id="1468" r:id="rId12"/>
    <p:sldId id="1469" r:id="rId13"/>
    <p:sldId id="1472" r:id="rId14"/>
    <p:sldId id="1473" r:id="rId15"/>
    <p:sldId id="1474" r:id="rId16"/>
    <p:sldId id="1470" r:id="rId17"/>
    <p:sldId id="1484" r:id="rId18"/>
    <p:sldId id="1485" r:id="rId19"/>
    <p:sldId id="1440" r:id="rId20"/>
    <p:sldId id="1493" r:id="rId21"/>
    <p:sldId id="1492" r:id="rId22"/>
  </p:sldIdLst>
  <p:sldSz cx="9144000" cy="6858000" type="screen4x3"/>
  <p:notesSz cx="9363075" cy="7077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9">
          <p15:clr>
            <a:srgbClr val="A4A3A4"/>
          </p15:clr>
        </p15:guide>
        <p15:guide id="2" pos="29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ff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AFD00"/>
    <a:srgbClr val="FFF000"/>
    <a:srgbClr val="00B050"/>
    <a:srgbClr val="66676A"/>
    <a:srgbClr val="58595B"/>
    <a:srgbClr val="3B3C3E"/>
    <a:srgbClr val="848588"/>
    <a:srgbClr val="FF5008"/>
    <a:srgbClr val="EED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1" autoAdjust="0"/>
    <p:restoredTop sz="90303" autoAdjust="0"/>
  </p:normalViewPr>
  <p:slideViewPr>
    <p:cSldViewPr snapToGrid="0">
      <p:cViewPr varScale="1">
        <p:scale>
          <a:sx n="80" d="100"/>
          <a:sy n="80" d="100"/>
        </p:scale>
        <p:origin x="1493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358" y="-108"/>
      </p:cViewPr>
      <p:guideLst>
        <p:guide orient="horz" pos="2229"/>
        <p:guide pos="29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9275" y="6631122"/>
            <a:ext cx="3983563" cy="34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8B65195-92B4-4A66-9F8F-AF8C1DCEA648}" type="slidenum">
              <a:rPr lang="en-US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82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24163" y="293688"/>
            <a:ext cx="3930650" cy="2947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1770" y="3433109"/>
            <a:ext cx="8450175" cy="33288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956" tIns="45662" rIns="92956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238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3688"/>
            <a:ext cx="3930650" cy="2947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7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2100"/>
            <a:ext cx="3930650" cy="2949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6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3688"/>
            <a:ext cx="3930650" cy="2947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4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1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3688"/>
            <a:ext cx="3930650" cy="2947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93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3688"/>
            <a:ext cx="3930650" cy="2947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27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24163" y="293688"/>
            <a:ext cx="3930650" cy="2947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8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55700" y="0"/>
            <a:ext cx="7988300" cy="260351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" y="0"/>
            <a:ext cx="2454275" cy="260351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5477"/>
            <a:ext cx="7772400" cy="1790700"/>
          </a:xfrm>
        </p:spPr>
        <p:txBody>
          <a:bodyPr anchor="b"/>
          <a:lstStyle>
            <a:lvl1pPr algn="ctr">
              <a:lnSpc>
                <a:spcPct val="85000"/>
              </a:lnSpc>
              <a:defRPr sz="40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6171" y="3849202"/>
            <a:ext cx="7731658" cy="960924"/>
          </a:xfrm>
        </p:spPr>
        <p:txBody>
          <a:bodyPr/>
          <a:lstStyle>
            <a:lvl1pPr marL="0" indent="0" algn="ctr">
              <a:lnSpc>
                <a:spcPct val="85000"/>
              </a:lnSpc>
              <a:buFontTx/>
              <a:buNone/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GeoffMooreLogo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9549" y="1055810"/>
            <a:ext cx="2764902" cy="795895"/>
          </a:xfrm>
          <a:prstGeom prst="rect">
            <a:avLst/>
          </a:prstGeom>
        </p:spPr>
      </p:pic>
      <p:pic>
        <p:nvPicPr>
          <p:cNvPr id="7" name="Picture 6" descr="GeoffMooreLogo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9549" y="1055810"/>
            <a:ext cx="2764902" cy="795895"/>
          </a:xfrm>
          <a:prstGeom prst="rect">
            <a:avLst/>
          </a:prstGeom>
        </p:spPr>
      </p:pic>
      <p:pic>
        <p:nvPicPr>
          <p:cNvPr id="9" name="Picture 8" descr="GeoffMooreLogo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9549" y="1055810"/>
            <a:ext cx="2764902" cy="795895"/>
          </a:xfrm>
          <a:prstGeom prst="rect">
            <a:avLst/>
          </a:prstGeom>
        </p:spPr>
      </p:pic>
      <p:pic>
        <p:nvPicPr>
          <p:cNvPr id="10" name="Picture 9" descr="GeoffMooreLogo3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89549" y="1055810"/>
            <a:ext cx="2764902" cy="7958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Content-Gray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90" y="1266823"/>
            <a:ext cx="8010525" cy="50292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defRPr sz="24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buClr>
                <a:schemeClr val="accent4"/>
              </a:buClr>
              <a:defRPr sz="2000" b="1">
                <a:solidFill>
                  <a:schemeClr val="accent4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4F4F51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4F4F51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4F4F51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b="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Content- 1Blue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90" y="1269111"/>
            <a:ext cx="8010525" cy="502920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defRPr sz="2000">
                <a:solidFill>
                  <a:schemeClr val="accent4"/>
                </a:solidFill>
              </a:defRPr>
            </a:lvl1pPr>
            <a:lvl2pPr>
              <a:spcAft>
                <a:spcPts val="600"/>
              </a:spcAft>
              <a:buClr>
                <a:schemeClr val="accent4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rgbClr val="4F4F51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rgbClr val="4F4F51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rgbClr val="4F4F51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b="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90" y="1269111"/>
            <a:ext cx="8010525" cy="5029200"/>
          </a:xfrm>
        </p:spPr>
        <p:txBody>
          <a:bodyPr lIns="45720"/>
          <a:lstStyle>
            <a:lvl1pPr>
              <a:spcBef>
                <a:spcPts val="4200"/>
              </a:spcBef>
              <a:buClr>
                <a:schemeClr val="bg2"/>
              </a:buClr>
              <a:buSzPct val="108000"/>
              <a:defRPr sz="2800">
                <a:solidFill>
                  <a:schemeClr val="tx1"/>
                </a:solidFill>
              </a:defRPr>
            </a:lvl1pPr>
            <a:lvl2pPr>
              <a:spcAft>
                <a:spcPts val="300"/>
              </a:spcAft>
              <a:buClr>
                <a:schemeClr val="bg2"/>
              </a:buClr>
              <a:buSzPct val="100000"/>
              <a:defRPr sz="2000" b="0">
                <a:solidFill>
                  <a:schemeClr val="tx1"/>
                </a:solidFill>
              </a:defRPr>
            </a:lvl2pPr>
            <a:lvl3pPr>
              <a:buClr>
                <a:srgbClr val="4F4F51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4F4F51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4F4F5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b="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555059"/>
            <a:ext cx="7772400" cy="1362075"/>
          </a:xfrm>
        </p:spPr>
        <p:txBody>
          <a:bodyPr anchor="b" anchorCtr="0"/>
          <a:lstStyle>
            <a:lvl1pPr algn="l">
              <a:defRPr sz="4200" b="1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t" anchorCtr="0"/>
          <a:lstStyle>
            <a:lvl1pPr marL="0" indent="0">
              <a:buNone/>
              <a:defRPr sz="2800" kern="1200" spc="-6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Slide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900" b="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9708F697-CAE4-4D64-9317-422F6959BF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14377" y="2895601"/>
            <a:ext cx="8429625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14377" y="2895601"/>
            <a:ext cx="8429625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14377" y="2895601"/>
            <a:ext cx="8429625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714377" y="2895601"/>
            <a:ext cx="8429625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1600200"/>
            <a:ext cx="3929063" cy="4343400"/>
          </a:xfrm>
        </p:spPr>
        <p:txBody>
          <a:bodyPr/>
          <a:lstStyle>
            <a:lvl1pPr>
              <a:lnSpc>
                <a:spcPct val="88000"/>
              </a:lnSpc>
              <a:defRPr sz="2400"/>
            </a:lvl1pPr>
            <a:lvl2pPr>
              <a:buClr>
                <a:schemeClr val="accent4"/>
              </a:buClr>
              <a:defRPr sz="2000">
                <a:solidFill>
                  <a:schemeClr val="accent4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463" y="1600200"/>
            <a:ext cx="3929062" cy="4343400"/>
          </a:xfrm>
        </p:spPr>
        <p:txBody>
          <a:bodyPr/>
          <a:lstStyle>
            <a:lvl1pPr>
              <a:lnSpc>
                <a:spcPct val="88000"/>
              </a:lnSpc>
              <a:defRPr sz="2400"/>
            </a:lvl1pPr>
            <a:lvl2pPr marL="857250" indent="-457200">
              <a:buClr>
                <a:schemeClr val="accent4"/>
              </a:buClr>
              <a:buFont typeface="Arial" pitchFamily="34" charset="0"/>
              <a:buChar char="•"/>
              <a:defRPr sz="2000">
                <a:solidFill>
                  <a:schemeClr val="accent4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E12B-AED1-4E0F-824F-AC754DCDD2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D0CD-54CE-4ACC-90EC-024C543520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3748-4103-4721-A449-E6197A93F8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2" y="233363"/>
            <a:ext cx="802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Content Slides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683" y="1371600"/>
            <a:ext cx="8010525" cy="490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pPr lvl="0"/>
            <a:r>
              <a:rPr lang="en-US" dirty="0" smtClean="0"/>
              <a:t>Second Bullet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Third line</a:t>
            </a:r>
          </a:p>
          <a:p>
            <a:pPr lvl="3"/>
            <a:r>
              <a:rPr lang="en-US" dirty="0" smtClean="0"/>
              <a:t>Fourth Line</a:t>
            </a:r>
          </a:p>
          <a:p>
            <a:pPr lvl="4"/>
            <a:r>
              <a:rPr lang="en-US" dirty="0" smtClean="0"/>
              <a:t>Fifth Line</a:t>
            </a:r>
          </a:p>
        </p:txBody>
      </p:sp>
      <p:sp>
        <p:nvSpPr>
          <p:cNvPr id="32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107952" y="6557964"/>
            <a:ext cx="466725" cy="24447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 eaLnBrk="0" hangingPunct="0">
              <a:spcBef>
                <a:spcPct val="50000"/>
              </a:spcBef>
              <a:defRPr sz="900" b="0" smtClean="0">
                <a:solidFill>
                  <a:schemeClr val="tx1">
                    <a:lumMod val="60000"/>
                    <a:lumOff val="4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8685C27-B3A4-464A-9D54-5BFB230E3F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SlideLogoAold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09186" y="6405066"/>
            <a:ext cx="1722002" cy="335281"/>
          </a:xfrm>
          <a:prstGeom prst="rect">
            <a:avLst/>
          </a:prstGeom>
        </p:spPr>
      </p:pic>
      <p:pic>
        <p:nvPicPr>
          <p:cNvPr id="7" name="Picture 6" descr="SlideLogoAold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09186" y="6405066"/>
            <a:ext cx="1722002" cy="335281"/>
          </a:xfrm>
          <a:prstGeom prst="rect">
            <a:avLst/>
          </a:prstGeom>
        </p:spPr>
      </p:pic>
      <p:pic>
        <p:nvPicPr>
          <p:cNvPr id="8" name="Picture 7" descr="SlideLogoAold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09186" y="6405066"/>
            <a:ext cx="1722002" cy="335281"/>
          </a:xfrm>
          <a:prstGeom prst="rect">
            <a:avLst/>
          </a:prstGeom>
        </p:spPr>
      </p:pic>
      <p:pic>
        <p:nvPicPr>
          <p:cNvPr id="9" name="Picture 8" descr="SlideLogoAold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009186" y="6405066"/>
            <a:ext cx="1722002" cy="3352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4" r:id="rId3"/>
    <p:sldLayoutId id="2147484076" r:id="rId4"/>
    <p:sldLayoutId id="2147484077" r:id="rId5"/>
    <p:sldLayoutId id="2147484078" r:id="rId6"/>
    <p:sldLayoutId id="2147484080" r:id="rId7"/>
    <p:sldLayoutId id="2147484081" r:id="rId8"/>
    <p:sldLayoutId id="2147484082" r:id="rId9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 spc="-1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600"/>
        </a:spcAft>
        <a:buClr>
          <a:schemeClr val="accent4"/>
        </a:buClr>
        <a:buSzPct val="100000"/>
        <a:buFont typeface="Arial" pitchFamily="34" charset="0"/>
        <a:buChar char="•"/>
        <a:defRPr sz="2400" b="1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85750" algn="l" rtl="0" eaLnBrk="1" fontAlgn="base" hangingPunct="1">
        <a:spcBef>
          <a:spcPts val="0"/>
        </a:spcBef>
        <a:spcAft>
          <a:spcPts val="600"/>
        </a:spcAft>
        <a:buClr>
          <a:schemeClr val="accent4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ts val="0"/>
        </a:spcBef>
        <a:spcAft>
          <a:spcPts val="600"/>
        </a:spcAft>
        <a:buClr>
          <a:srgbClr val="4F4F51"/>
        </a:buClr>
        <a:buSzPct val="75000"/>
        <a:buFont typeface="Arial" charset="0"/>
        <a:buChar char="─"/>
        <a:defRPr sz="1800">
          <a:solidFill>
            <a:srgbClr val="66676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F4F51"/>
        </a:buClr>
        <a:buSzPct val="75000"/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Clr>
          <a:srgbClr val="4F4F51"/>
        </a:buClr>
        <a:buSzPct val="75000"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5477"/>
            <a:ext cx="7772400" cy="1790700"/>
          </a:xfrm>
        </p:spPr>
        <p:txBody>
          <a:bodyPr/>
          <a:lstStyle/>
          <a:p>
            <a:r>
              <a:rPr lang="en-US" sz="3600" dirty="0" smtClean="0"/>
              <a:t>Crossing the Chasm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171" y="3849202"/>
            <a:ext cx="7731658" cy="960924"/>
          </a:xfrm>
        </p:spPr>
        <p:txBody>
          <a:bodyPr/>
          <a:lstStyle/>
          <a:p>
            <a:r>
              <a:rPr lang="en-US" sz="2400" dirty="0" smtClean="0"/>
              <a:t>What’s New?  What’s Not?</a:t>
            </a:r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54300" y="5357814"/>
            <a:ext cx="38354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E9B03"/>
              </a:buClr>
              <a:buSzPct val="90000"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Life-Cycle Metrics that Matter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Tracking Performance Relative to the Chasm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1853" y="1196022"/>
            <a:ext cx="7157819" cy="5064737"/>
          </a:xfrm>
        </p:spPr>
        <p:txBody>
          <a:bodyPr/>
          <a:lstStyle/>
          <a:p>
            <a:r>
              <a:rPr lang="en-US" sz="1800" dirty="0" smtClean="0"/>
              <a:t>Early Market</a:t>
            </a:r>
          </a:p>
          <a:p>
            <a:pPr lvl="1"/>
            <a:r>
              <a:rPr lang="en-US" sz="1600" b="0" dirty="0" smtClean="0"/>
              <a:t>One or more flagship customers making big-bet commitments</a:t>
            </a:r>
          </a:p>
          <a:p>
            <a:r>
              <a:rPr lang="en-US" sz="1800" dirty="0" smtClean="0"/>
              <a:t>In the Chasm</a:t>
            </a:r>
          </a:p>
          <a:p>
            <a:pPr lvl="1"/>
            <a:r>
              <a:rPr lang="en-US" sz="1600" b="0" dirty="0" smtClean="0"/>
              <a:t>Cannot support yet another big-bet commitment</a:t>
            </a:r>
          </a:p>
          <a:p>
            <a:pPr lvl="1"/>
            <a:r>
              <a:rPr lang="en-US" sz="1600" b="0" dirty="0" smtClean="0"/>
              <a:t>Pragmatists still holding back from entering the market</a:t>
            </a:r>
          </a:p>
          <a:p>
            <a:r>
              <a:rPr lang="en-US" sz="1800" dirty="0" smtClean="0"/>
              <a:t>Taking the Beachhead</a:t>
            </a:r>
          </a:p>
          <a:p>
            <a:pPr lvl="1"/>
            <a:r>
              <a:rPr lang="en-US" sz="1600" b="0" dirty="0" smtClean="0"/>
              <a:t>Nailed a high-pain segment-specific use case</a:t>
            </a:r>
          </a:p>
          <a:p>
            <a:pPr lvl="1"/>
            <a:r>
              <a:rPr lang="en-US" sz="1600" b="0" dirty="0" smtClean="0"/>
              <a:t>Getting strong word-of-mouth support within target segment</a:t>
            </a:r>
          </a:p>
          <a:p>
            <a:r>
              <a:rPr lang="en-US" sz="1800" dirty="0" smtClean="0"/>
              <a:t>In the Bowling Alley</a:t>
            </a:r>
          </a:p>
          <a:p>
            <a:pPr lvl="1"/>
            <a:r>
              <a:rPr lang="en-US" sz="1600" b="0" dirty="0" smtClean="0"/>
              <a:t>Additional use cases coming on board, viral in adjacent segments</a:t>
            </a:r>
          </a:p>
          <a:p>
            <a:r>
              <a:rPr lang="en-US" sz="1800" dirty="0" smtClean="0"/>
              <a:t>Inside the Tornado</a:t>
            </a:r>
          </a:p>
          <a:p>
            <a:pPr lvl="1"/>
            <a:r>
              <a:rPr lang="en-US" sz="1600" b="0" dirty="0" smtClean="0"/>
              <a:t>Horizontal “killer app” -- hyper-growth in the category</a:t>
            </a:r>
          </a:p>
          <a:p>
            <a:r>
              <a:rPr lang="en-US" sz="1800" dirty="0" smtClean="0"/>
              <a:t>On Main Street</a:t>
            </a:r>
          </a:p>
          <a:p>
            <a:pPr lvl="1"/>
            <a:r>
              <a:rPr lang="en-US" sz="1600" b="0" dirty="0" smtClean="0"/>
              <a:t>Hyper-growth subsides – pecking order established</a:t>
            </a:r>
          </a:p>
          <a:p>
            <a:pPr lvl="1"/>
            <a:r>
              <a:rPr lang="en-US" sz="1600" b="0" dirty="0" smtClean="0"/>
              <a:t>Customers seek sustaining innovation going forward</a:t>
            </a:r>
            <a:endParaRPr lang="en-US" sz="18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78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Crossing the Chasm</a:t>
            </a:r>
            <a:br>
              <a:rPr lang="en-US" sz="3200" dirty="0" smtClean="0"/>
            </a:br>
            <a:r>
              <a:rPr lang="en-US" dirty="0" smtClean="0">
                <a:solidFill>
                  <a:schemeClr val="bg2"/>
                </a:solidFill>
              </a:rPr>
              <a:t>Two Key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5790" y="1587160"/>
            <a:ext cx="8010525" cy="4217289"/>
          </a:xfrm>
        </p:spPr>
        <p:txBody>
          <a:bodyPr/>
          <a:lstStyle/>
          <a:p>
            <a:r>
              <a:rPr lang="en-US" sz="1800" dirty="0" smtClean="0"/>
              <a:t>Target a “beachhead” segment</a:t>
            </a:r>
          </a:p>
          <a:p>
            <a:pPr lvl="1"/>
            <a:r>
              <a:rPr lang="en-US" sz="1600" dirty="0" smtClean="0"/>
              <a:t>Highly focused approach to “rekindling the flame”</a:t>
            </a:r>
          </a:p>
          <a:p>
            <a:pPr lvl="1"/>
            <a:r>
              <a:rPr lang="en-US" sz="1600" dirty="0" smtClean="0"/>
              <a:t>Niche market with an intractable problem, not solvable by conventional means</a:t>
            </a:r>
          </a:p>
          <a:p>
            <a:pPr lvl="1"/>
            <a:r>
              <a:rPr lang="en-US" sz="1600" dirty="0" smtClean="0"/>
              <a:t>Process owner is under pressure to find a solution</a:t>
            </a:r>
          </a:p>
          <a:p>
            <a:pPr lvl="1"/>
            <a:r>
              <a:rPr lang="en-US" sz="1600" dirty="0" smtClean="0"/>
              <a:t>Pragmatists are willing to consider disruptive approach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Commit to provide the “whole product”</a:t>
            </a:r>
          </a:p>
          <a:p>
            <a:pPr lvl="1"/>
            <a:r>
              <a:rPr lang="en-US" sz="1600" dirty="0" smtClean="0"/>
              <a:t>Bring all the ingredients with you</a:t>
            </a:r>
          </a:p>
          <a:p>
            <a:pPr lvl="1"/>
            <a:r>
              <a:rPr lang="en-US" sz="1600" dirty="0" smtClean="0"/>
              <a:t>Complete solution to the intractable problem</a:t>
            </a:r>
          </a:p>
          <a:p>
            <a:pPr lvl="1"/>
            <a:r>
              <a:rPr lang="en-US" sz="1600" dirty="0" smtClean="0"/>
              <a:t>Typically involves products and services from partners and allies</a:t>
            </a:r>
          </a:p>
          <a:p>
            <a:pPr lvl="1"/>
            <a:r>
              <a:rPr lang="en-US" sz="1600" dirty="0" smtClean="0"/>
              <a:t>Lead vendor takes responsibility for ensuring customer success</a:t>
            </a:r>
          </a:p>
          <a:p>
            <a:pPr lvl="1"/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8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Crossing the Chasm</a:t>
            </a:r>
            <a:br>
              <a:rPr lang="en-US" sz="3200" dirty="0" smtClean="0"/>
            </a:br>
            <a:r>
              <a:rPr lang="en-US" dirty="0" smtClean="0">
                <a:solidFill>
                  <a:schemeClr val="bg2"/>
                </a:solidFill>
              </a:rPr>
              <a:t>What’s New?  </a:t>
            </a:r>
            <a:r>
              <a:rPr lang="en-US" i="1" dirty="0" smtClean="0">
                <a:solidFill>
                  <a:schemeClr val="bg2"/>
                </a:solidFill>
              </a:rPr>
              <a:t>End User IT!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Services</a:t>
            </a:r>
          </a:p>
          <a:p>
            <a:pPr lvl="1"/>
            <a:r>
              <a:rPr lang="en-US" dirty="0" smtClean="0"/>
              <a:t>Light to deploy, focus on user experience</a:t>
            </a:r>
          </a:p>
          <a:p>
            <a:pPr lvl="1"/>
            <a:r>
              <a:rPr lang="en-US" i="1" dirty="0" smtClean="0"/>
              <a:t>The Lean Start-Up</a:t>
            </a:r>
          </a:p>
          <a:p>
            <a:pPr lvl="1"/>
            <a:r>
              <a:rPr lang="en-US" dirty="0" smtClean="0"/>
              <a:t>Minimum viable product, rapid agile learning</a:t>
            </a:r>
          </a:p>
          <a:p>
            <a:pPr lvl="1"/>
            <a:r>
              <a:rPr lang="en-US" dirty="0" smtClean="0"/>
              <a:t>In consumer use cases, leap to the tornado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Critical Success Factors: The Four Gears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Acquire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Engage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Convert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Enlist</a:t>
            </a:r>
            <a:endParaRPr lang="en-US" b="1" i="1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7264" y="5236846"/>
            <a:ext cx="4400564" cy="830997"/>
          </a:xfrm>
          <a:prstGeom prst="rect">
            <a:avLst/>
          </a:prstGeom>
          <a:solidFill>
            <a:srgbClr val="FAFD00"/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This model is affecting</a:t>
            </a:r>
          </a:p>
          <a:p>
            <a:pPr algn="ctr"/>
            <a:r>
              <a:rPr lang="en-US" sz="2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B2B offers as well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373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>
                <a:solidFill>
                  <a:srgbClr val="4F4F51">
                    <a:lumMod val="60000"/>
                    <a:lumOff val="4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4F4F51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2" name="Group 68"/>
          <p:cNvGrpSpPr/>
          <p:nvPr/>
        </p:nvGrpSpPr>
        <p:grpSpPr>
          <a:xfrm>
            <a:off x="1981200" y="1130667"/>
            <a:ext cx="2368367" cy="2368367"/>
            <a:chOff x="2525509" y="3295219"/>
            <a:chExt cx="2368367" cy="2368367"/>
          </a:xfrm>
        </p:grpSpPr>
        <p:grpSp>
          <p:nvGrpSpPr>
            <p:cNvPr id="3" name="Group 19"/>
            <p:cNvGrpSpPr/>
            <p:nvPr/>
          </p:nvGrpSpPr>
          <p:grpSpPr>
            <a:xfrm rot="1530386">
              <a:off x="2525509" y="3295219"/>
              <a:ext cx="2368367" cy="2368367"/>
              <a:chOff x="3206750" y="2540000"/>
              <a:chExt cx="2565400" cy="2565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4267200" y="2540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4279900" y="4572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 rot="16200000">
                <a:off x="3257550" y="35750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 rot="16200000">
                <a:off x="5289550" y="35623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 rot="2700000">
                <a:off x="5011340" y="287273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 rot="2700000">
                <a:off x="3561160" y="427737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 rot="18900000">
                <a:off x="3541659" y="28764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 rot="18900000">
                <a:off x="5000180" y="4278911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644900" y="2984500"/>
                <a:ext cx="1689100" cy="168910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3037837" y="4330700"/>
              <a:ext cx="1330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7D11"/>
                  </a:solidFill>
                </a:rPr>
                <a:t>ENLISTMENT</a:t>
              </a:r>
              <a:endParaRPr lang="en-US" sz="1400" b="1" dirty="0">
                <a:solidFill>
                  <a:srgbClr val="FF7D11"/>
                </a:solidFill>
              </a:endParaRPr>
            </a:p>
          </p:txBody>
        </p:sp>
      </p:grpSp>
      <p:grpSp>
        <p:nvGrpSpPr>
          <p:cNvPr id="5" name="Group 66"/>
          <p:cNvGrpSpPr/>
          <p:nvPr/>
        </p:nvGrpSpPr>
        <p:grpSpPr>
          <a:xfrm>
            <a:off x="5175434" y="1130667"/>
            <a:ext cx="2368366" cy="2368366"/>
            <a:chOff x="3510290" y="1625958"/>
            <a:chExt cx="2368366" cy="2368366"/>
          </a:xfrm>
        </p:grpSpPr>
        <p:grpSp>
          <p:nvGrpSpPr>
            <p:cNvPr id="10" name="Group 18"/>
            <p:cNvGrpSpPr/>
            <p:nvPr/>
          </p:nvGrpSpPr>
          <p:grpSpPr>
            <a:xfrm rot="688148">
              <a:off x="3510290" y="1625958"/>
              <a:ext cx="2368366" cy="2368366"/>
              <a:chOff x="3206750" y="2540000"/>
              <a:chExt cx="2565400" cy="25654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4267200" y="2540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4279900" y="4572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 rot="16200000">
                <a:off x="3257550" y="35750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 rot="16200000">
                <a:off x="5289550" y="35623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 rot="2700000">
                <a:off x="5011340" y="287273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 rot="2700000">
                <a:off x="3561160" y="427737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 rot="18900000">
                <a:off x="3541659" y="28764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 rot="18900000">
                <a:off x="5000180" y="4278911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3644900" y="2984500"/>
                <a:ext cx="1689100" cy="168910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043106" y="2641600"/>
              <a:ext cx="1361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7D11"/>
                  </a:solidFill>
                </a:rPr>
                <a:t>ACQUISITION</a:t>
              </a:r>
              <a:endParaRPr lang="en-US" sz="1400" b="1" dirty="0">
                <a:solidFill>
                  <a:srgbClr val="FF7D11"/>
                </a:solidFill>
              </a:endParaRPr>
            </a:p>
          </p:txBody>
        </p:sp>
      </p:grpSp>
      <p:grpSp>
        <p:nvGrpSpPr>
          <p:cNvPr id="11" name="Group 67"/>
          <p:cNvGrpSpPr/>
          <p:nvPr/>
        </p:nvGrpSpPr>
        <p:grpSpPr>
          <a:xfrm>
            <a:off x="5175434" y="4032434"/>
            <a:ext cx="2368366" cy="2368366"/>
            <a:chOff x="4594410" y="3177799"/>
            <a:chExt cx="2368366" cy="2368366"/>
          </a:xfrm>
        </p:grpSpPr>
        <p:grpSp>
          <p:nvGrpSpPr>
            <p:cNvPr id="12" name="Group 29"/>
            <p:cNvGrpSpPr/>
            <p:nvPr/>
          </p:nvGrpSpPr>
          <p:grpSpPr>
            <a:xfrm rot="21088148">
              <a:off x="4594410" y="3177799"/>
              <a:ext cx="2368366" cy="2368366"/>
              <a:chOff x="3206750" y="2540000"/>
              <a:chExt cx="2565400" cy="256540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4267200" y="2540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279900" y="4572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 rot="16200000">
                <a:off x="3257550" y="35750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 rot="16200000">
                <a:off x="5289550" y="35623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 rot="2700000">
                <a:off x="5011340" y="287273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 rot="2700000">
                <a:off x="3561160" y="427737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 rot="18900000">
                <a:off x="3541659" y="28764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 rot="18900000">
                <a:off x="5000180" y="4278911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3644900" y="2984501"/>
                <a:ext cx="1689100" cy="168910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5048361" y="4216400"/>
              <a:ext cx="14718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7D11"/>
                  </a:solidFill>
                </a:rPr>
                <a:t>ENGAGEMENT</a:t>
              </a:r>
              <a:endParaRPr lang="en-US" sz="1400" b="1" dirty="0">
                <a:solidFill>
                  <a:srgbClr val="FF7D11"/>
                </a:solidFill>
              </a:endParaRPr>
            </a:p>
          </p:txBody>
        </p:sp>
      </p:grpSp>
      <p:grpSp>
        <p:nvGrpSpPr>
          <p:cNvPr id="13" name="Group 65"/>
          <p:cNvGrpSpPr/>
          <p:nvPr/>
        </p:nvGrpSpPr>
        <p:grpSpPr>
          <a:xfrm>
            <a:off x="1981200" y="4032434"/>
            <a:ext cx="2368366" cy="2368366"/>
            <a:chOff x="1113093" y="1472291"/>
            <a:chExt cx="2368366" cy="2368366"/>
          </a:xfrm>
        </p:grpSpPr>
        <p:grpSp>
          <p:nvGrpSpPr>
            <p:cNvPr id="19" name="Group 39"/>
            <p:cNvGrpSpPr/>
            <p:nvPr/>
          </p:nvGrpSpPr>
          <p:grpSpPr>
            <a:xfrm rot="1484569">
              <a:off x="1113093" y="1472291"/>
              <a:ext cx="2368366" cy="2368366"/>
              <a:chOff x="3206750" y="2540000"/>
              <a:chExt cx="2565400" cy="25654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267200" y="2540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279900" y="457200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 rot="16200000">
                <a:off x="3257550" y="35750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 rot="16200000">
                <a:off x="5289550" y="35623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 rot="2700000">
                <a:off x="5011340" y="287273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 rot="2700000">
                <a:off x="3561160" y="427737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 rot="18900000">
                <a:off x="3541659" y="2876450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 rot="18900000">
                <a:off x="5000180" y="4278911"/>
                <a:ext cx="431800" cy="533400"/>
              </a:xfrm>
              <a:prstGeom prst="rect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3644900" y="2984500"/>
                <a:ext cx="1689100" cy="1689100"/>
              </a:xfrm>
              <a:prstGeom prst="ellipse">
                <a:avLst/>
              </a:prstGeom>
              <a:solidFill>
                <a:schemeClr val="tx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4F4F51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1569686" y="2501900"/>
              <a:ext cx="1393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7D11"/>
                  </a:solidFill>
                </a:rPr>
                <a:t>CONVERSION</a:t>
              </a:r>
              <a:endParaRPr lang="en-US" sz="1400" b="1" dirty="0">
                <a:solidFill>
                  <a:srgbClr val="FF7D11"/>
                </a:solidFill>
              </a:endParaRPr>
            </a:p>
          </p:txBody>
        </p:sp>
      </p:grpSp>
      <p:grpSp>
        <p:nvGrpSpPr>
          <p:cNvPr id="20" name="Group 65"/>
          <p:cNvGrpSpPr/>
          <p:nvPr/>
        </p:nvGrpSpPr>
        <p:grpSpPr>
          <a:xfrm>
            <a:off x="3810000" y="2819400"/>
            <a:ext cx="1828800" cy="1828800"/>
            <a:chOff x="3886200" y="2590800"/>
            <a:chExt cx="1828800" cy="1828800"/>
          </a:xfrm>
        </p:grpSpPr>
        <p:sp>
          <p:nvSpPr>
            <p:cNvPr id="58" name="Sun 57"/>
            <p:cNvSpPr/>
            <p:nvPr/>
          </p:nvSpPr>
          <p:spPr bwMode="auto">
            <a:xfrm>
              <a:off x="3886200" y="2590800"/>
              <a:ext cx="1828800" cy="1828800"/>
            </a:xfrm>
            <a:prstGeom prst="sun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336370" y="3182035"/>
              <a:ext cx="9284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Starter</a:t>
              </a:r>
            </a:p>
            <a:p>
              <a:pPr algn="ctr"/>
              <a:r>
                <a:rPr lang="en-US" b="1" dirty="0" smtClean="0">
                  <a:solidFill>
                    <a:srgbClr val="FFFF00"/>
                  </a:solidFill>
                </a:rPr>
                <a:t>Motor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26" name="Picture 2" descr="C:\Users\Geoff\AppData\Local\Microsoft\Windows\Temporary Internet Files\Content.IE5\E7521H43\MM90018925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839" y="2209800"/>
            <a:ext cx="2895600" cy="2895600"/>
          </a:xfrm>
          <a:prstGeom prst="rect">
            <a:avLst/>
          </a:prstGeom>
          <a:noFill/>
        </p:spPr>
      </p:pic>
      <p:sp>
        <p:nvSpPr>
          <p:cNvPr id="67" name="Rectangle 66"/>
          <p:cNvSpPr/>
          <p:nvPr/>
        </p:nvSpPr>
        <p:spPr>
          <a:xfrm>
            <a:off x="2880079" y="2780437"/>
            <a:ext cx="3673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Tornado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Time!!!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6700" y="1854200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+</a:t>
            </a:r>
            <a:r>
              <a:rPr lang="en-US" b="0" dirty="0" smtClean="0"/>
              <a:t> = </a:t>
            </a:r>
            <a:r>
              <a:rPr lang="en-US" b="0" dirty="0" err="1" smtClean="0"/>
              <a:t>Virality</a:t>
            </a:r>
            <a:endParaRPr lang="en-US" b="0" dirty="0" smtClean="0"/>
          </a:p>
          <a:p>
            <a:pPr algn="r"/>
            <a:r>
              <a:rPr lang="en-US" dirty="0" smtClean="0"/>
              <a:t>o</a:t>
            </a:r>
            <a:r>
              <a:rPr lang="en-US" b="0" dirty="0" smtClean="0"/>
              <a:t> = Retention</a:t>
            </a:r>
          </a:p>
          <a:p>
            <a:pPr algn="r"/>
            <a:r>
              <a:rPr lang="en-US" dirty="0" smtClean="0"/>
              <a:t>-</a:t>
            </a:r>
            <a:r>
              <a:rPr lang="en-US" b="0" dirty="0" smtClean="0"/>
              <a:t>  = Churn</a:t>
            </a:r>
            <a:endParaRPr lang="en-US" b="0" dirty="0"/>
          </a:p>
        </p:txBody>
      </p:sp>
      <p:sp>
        <p:nvSpPr>
          <p:cNvPr id="61" name="Title 60"/>
          <p:cNvSpPr>
            <a:spLocks noGrp="1"/>
          </p:cNvSpPr>
          <p:nvPr>
            <p:ph type="title"/>
          </p:nvPr>
        </p:nvSpPr>
        <p:spPr>
          <a:xfrm>
            <a:off x="723900" y="233363"/>
            <a:ext cx="8178800" cy="990600"/>
          </a:xfrm>
        </p:spPr>
        <p:txBody>
          <a:bodyPr/>
          <a:lstStyle/>
          <a:p>
            <a:r>
              <a:rPr lang="en-US" dirty="0" smtClean="0"/>
              <a:t>Tipping Point for B2C Markets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The Four Gears Model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79400" y="541020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Performance</a:t>
            </a:r>
          </a:p>
          <a:p>
            <a:pPr algn="ctr"/>
            <a:r>
              <a:rPr lang="en-US" dirty="0" smtClean="0"/>
              <a:t>Gear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353300" y="128905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Performance</a:t>
            </a:r>
          </a:p>
          <a:p>
            <a:pPr algn="ctr"/>
            <a:r>
              <a:rPr lang="en-US" dirty="0" smtClean="0"/>
              <a:t>Gear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38473" y="125095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r>
              <a:rPr lang="en-US" dirty="0" smtClean="0"/>
              <a:t>Gear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712373" y="54483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r>
              <a:rPr lang="en-US" dirty="0" smtClean="0"/>
              <a:t>Gear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9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0"/>
                            </p:stCondLst>
                            <p:childTnLst>
                              <p:par>
                                <p:cTn id="9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0" grpId="0"/>
      <p:bldP spid="60" grpId="1"/>
      <p:bldP spid="66" grpId="0"/>
      <p:bldP spid="68" grpId="0"/>
      <p:bldP spid="69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Four-Gears Metrics that Matter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Tracking Performance Relative to the Tornado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475422"/>
            <a:ext cx="8013699" cy="473487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Acquire</a:t>
            </a:r>
          </a:p>
          <a:p>
            <a:pPr lvl="1">
              <a:spcAft>
                <a:spcPts val="0"/>
              </a:spcAft>
            </a:pPr>
            <a:r>
              <a:rPr lang="en-US" b="0" dirty="0" smtClean="0"/>
              <a:t>Rate of gaining new users</a:t>
            </a:r>
          </a:p>
          <a:p>
            <a:pPr lvl="1">
              <a:spcAft>
                <a:spcPts val="0"/>
              </a:spcAft>
            </a:pPr>
            <a:endParaRPr lang="en-US" b="0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Engage</a:t>
            </a:r>
          </a:p>
          <a:p>
            <a:pPr lvl="1">
              <a:spcAft>
                <a:spcPts val="0"/>
              </a:spcAft>
            </a:pPr>
            <a:r>
              <a:rPr lang="en-US" b="0" dirty="0" smtClean="0"/>
              <a:t>Average length, depth, and frequency of user engagement</a:t>
            </a:r>
          </a:p>
          <a:p>
            <a:pPr lvl="1">
              <a:spcAft>
                <a:spcPts val="0"/>
              </a:spcAft>
            </a:pPr>
            <a:endParaRPr lang="en-US" b="0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Convert</a:t>
            </a:r>
          </a:p>
          <a:p>
            <a:pPr lvl="1">
              <a:spcAft>
                <a:spcPts val="0"/>
              </a:spcAft>
            </a:pPr>
            <a:r>
              <a:rPr lang="en-US" b="0" dirty="0" smtClean="0"/>
              <a:t>Percentage of total users that participate in business model</a:t>
            </a:r>
          </a:p>
          <a:p>
            <a:pPr lvl="1">
              <a:spcAft>
                <a:spcPts val="0"/>
              </a:spcAft>
            </a:pPr>
            <a:endParaRPr lang="en-US" b="0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Enlist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 smtClean="0"/>
              <a:t>+  Virality </a:t>
            </a:r>
            <a:r>
              <a:rPr lang="en-US" sz="1800" b="0" dirty="0" smtClean="0"/>
              <a:t>(New customers coming from existing customers – high NPS)</a:t>
            </a:r>
            <a:endParaRPr lang="en-US" sz="2400" b="0" dirty="0" smtClean="0"/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 smtClean="0"/>
              <a:t>-   Churn </a:t>
            </a:r>
            <a:r>
              <a:rPr lang="en-US" sz="1800" b="0" dirty="0" smtClean="0"/>
              <a:t>(Existing customer defecting – “de-enlisting” –low NPS)</a:t>
            </a:r>
            <a:endParaRPr lang="en-US" sz="24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7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FB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Slowest Gear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888" y="1127123"/>
            <a:ext cx="8010525" cy="5029200"/>
          </a:xfrm>
        </p:spPr>
        <p:txBody>
          <a:bodyPr/>
          <a:lstStyle/>
          <a:p>
            <a:r>
              <a:rPr lang="en-US" dirty="0" smtClean="0"/>
              <a:t>Thesis</a:t>
            </a:r>
          </a:p>
          <a:p>
            <a:pPr lvl="1"/>
            <a:r>
              <a:rPr lang="en-US" b="0" dirty="0" smtClean="0"/>
              <a:t>Prior to the tornado</a:t>
            </a:r>
          </a:p>
          <a:p>
            <a:pPr lvl="1"/>
            <a:r>
              <a:rPr lang="en-US" b="0" dirty="0" smtClean="0"/>
              <a:t>At any given point in time</a:t>
            </a:r>
          </a:p>
          <a:p>
            <a:pPr lvl="1"/>
            <a:r>
              <a:rPr lang="en-US" b="0" dirty="0" smtClean="0"/>
              <a:t>One of the four gears is slowing the other three down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Actions Required</a:t>
            </a:r>
          </a:p>
          <a:p>
            <a:pPr lvl="1"/>
            <a:r>
              <a:rPr lang="en-US" b="0" dirty="0" smtClean="0"/>
              <a:t>Identify the slowest gear</a:t>
            </a:r>
          </a:p>
          <a:p>
            <a:pPr lvl="1"/>
            <a:r>
              <a:rPr lang="en-US" b="0" dirty="0" smtClean="0"/>
              <a:t>Focus everyone on speeding it up</a:t>
            </a:r>
          </a:p>
          <a:p>
            <a:pPr lvl="1"/>
            <a:r>
              <a:rPr lang="en-US" b="0" dirty="0" smtClean="0"/>
              <a:t>Maintain attention on the other three gears</a:t>
            </a:r>
          </a:p>
          <a:p>
            <a:pPr lvl="1"/>
            <a:r>
              <a:rPr lang="en-US" b="0" dirty="0" smtClean="0"/>
              <a:t>Repeat every quarter until</a:t>
            </a:r>
          </a:p>
          <a:p>
            <a:pPr lvl="1"/>
            <a:r>
              <a:rPr lang="en-US" b="0" dirty="0" smtClean="0"/>
              <a:t>The tornado happens</a:t>
            </a:r>
          </a:p>
          <a:p>
            <a:pPr lvl="1"/>
            <a:r>
              <a:rPr lang="en-US" b="0" dirty="0" smtClean="0"/>
              <a:t>Or you run out of 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28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Crossing the Chasm</a:t>
            </a:r>
            <a:br>
              <a:rPr lang="en-US" sz="3200" dirty="0" smtClean="0"/>
            </a:br>
            <a:r>
              <a:rPr lang="en-US" smtClean="0">
                <a:solidFill>
                  <a:schemeClr val="bg2"/>
                </a:solidFill>
              </a:rPr>
              <a:t>What’s Not New?  </a:t>
            </a:r>
            <a:r>
              <a:rPr lang="en-US" i="1" dirty="0" smtClean="0">
                <a:solidFill>
                  <a:schemeClr val="bg2"/>
                </a:solidFill>
              </a:rPr>
              <a:t>Enterprise IT!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the Enterprise Digital</a:t>
            </a:r>
          </a:p>
          <a:p>
            <a:pPr lvl="1"/>
            <a:r>
              <a:rPr lang="en-US" dirty="0" smtClean="0"/>
              <a:t>Heavy to deploy, focus on end-to-end systems</a:t>
            </a:r>
          </a:p>
          <a:p>
            <a:pPr lvl="1"/>
            <a:r>
              <a:rPr lang="en-US" i="1" dirty="0" smtClean="0"/>
              <a:t>Crossing the Chasm</a:t>
            </a:r>
          </a:p>
          <a:p>
            <a:pPr lvl="1"/>
            <a:r>
              <a:rPr lang="en-US" dirty="0" smtClean="0"/>
              <a:t>Minimum viable </a:t>
            </a:r>
            <a:r>
              <a:rPr lang="en-US" u="sng" dirty="0" smtClean="0"/>
              <a:t>whole</a:t>
            </a:r>
            <a:r>
              <a:rPr lang="en-US" dirty="0" smtClean="0"/>
              <a:t> product (add partners and allies)</a:t>
            </a:r>
          </a:p>
          <a:p>
            <a:pPr lvl="1"/>
            <a:r>
              <a:rPr lang="en-US" dirty="0" smtClean="0"/>
              <a:t>Bowling alley strategy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Critical Success Factors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Pre-chasm</a:t>
            </a:r>
          </a:p>
          <a:p>
            <a:pPr lvl="2"/>
            <a:r>
              <a:rPr lang="en-US" b="1" dirty="0" smtClean="0"/>
              <a:t>Breakthrough projects with top-tier customers</a:t>
            </a: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Post-chasm</a:t>
            </a:r>
          </a:p>
          <a:p>
            <a:pPr lvl="2"/>
            <a:r>
              <a:rPr lang="en-US" b="1" dirty="0" smtClean="0"/>
              <a:t>High value use cases with compelling reasons to buy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21130" y="5287736"/>
            <a:ext cx="4114801" cy="461665"/>
          </a:xfrm>
          <a:prstGeom prst="rect">
            <a:avLst/>
          </a:prstGeom>
          <a:solidFill>
            <a:srgbClr val="FAFD00"/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From Gain to Pain!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21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667000" y="1455738"/>
            <a:ext cx="3733800" cy="41814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1.	Target Customer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2.	Compelling Reason to Buy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3.	Whole Product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4.	Partners and Allies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5.	</a:t>
            </a:r>
            <a:r>
              <a:rPr lang="en-US" sz="2000" dirty="0" smtClean="0">
                <a:solidFill>
                  <a:schemeClr val="bg2"/>
                </a:solidFill>
              </a:rPr>
              <a:t>Sales Channel</a:t>
            </a:r>
            <a:endParaRPr lang="en-US" sz="2000" dirty="0">
              <a:solidFill>
                <a:schemeClr val="bg2"/>
              </a:solidFill>
            </a:endParaRP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 smtClean="0">
                <a:solidFill>
                  <a:schemeClr val="bg2"/>
                </a:solidFill>
              </a:rPr>
              <a:t>6.	Pricing</a:t>
            </a:r>
            <a:endParaRPr lang="en-US" sz="2000" dirty="0">
              <a:solidFill>
                <a:schemeClr val="bg2"/>
              </a:solidFill>
            </a:endParaRP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 smtClean="0">
                <a:solidFill>
                  <a:schemeClr val="bg2"/>
                </a:solidFill>
              </a:rPr>
              <a:t>7.</a:t>
            </a:r>
            <a:r>
              <a:rPr lang="en-US" sz="2000" dirty="0">
                <a:solidFill>
                  <a:schemeClr val="bg2"/>
                </a:solidFill>
              </a:rPr>
              <a:t>	Competition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8.	Positioning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2"/>
                </a:solidFill>
              </a:rPr>
              <a:t>9.	Next Target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31587" y="1487488"/>
            <a:ext cx="1508426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chemeClr val="accent1"/>
                </a:solidFill>
              </a:rPr>
              <a:t>Key sponsor</a:t>
            </a:r>
            <a:endParaRPr lang="en-US" sz="1700" dirty="0">
              <a:solidFill>
                <a:schemeClr val="accent1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51300" y="2424113"/>
            <a:ext cx="2088713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chemeClr val="tx2"/>
                </a:solidFill>
              </a:rPr>
              <a:t>Complete solution</a:t>
            </a: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09861" y="3219450"/>
            <a:ext cx="2430152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chemeClr val="accent6"/>
                </a:solidFill>
              </a:rPr>
              <a:t>Manages sales &amp; </a:t>
            </a:r>
          </a:p>
          <a:p>
            <a:pPr algn="r"/>
            <a:r>
              <a:rPr lang="en-US" sz="1700" dirty="0" smtClean="0">
                <a:solidFill>
                  <a:schemeClr val="accent6"/>
                </a:solidFill>
              </a:rPr>
              <a:t>fulfillment complexity</a:t>
            </a:r>
            <a:endParaRPr lang="en-US" sz="1700" dirty="0">
              <a:solidFill>
                <a:schemeClr val="accent6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6429" y="4310406"/>
            <a:ext cx="2553584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rgbClr val="000000"/>
                </a:solidFill>
              </a:rPr>
              <a:t>Legitimate alternatives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34950" y="5275478"/>
            <a:ext cx="2405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>
                <a:solidFill>
                  <a:schemeClr val="accent1"/>
                </a:solidFill>
              </a:rPr>
              <a:t>Next growth segment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03975" y="1939925"/>
            <a:ext cx="1351332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chemeClr val="accent1"/>
                </a:solidFill>
              </a:rPr>
              <a:t>Key motive</a:t>
            </a:r>
            <a:endParaRPr lang="en-US" sz="1700" dirty="0">
              <a:solidFill>
                <a:schemeClr val="accent1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03976" y="2922333"/>
            <a:ext cx="2356966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chemeClr val="tx2"/>
                </a:solidFill>
              </a:rPr>
              <a:t>Fill in the gaps</a:t>
            </a:r>
            <a:endParaRPr lang="en-US" sz="1700" dirty="0">
              <a:solidFill>
                <a:schemeClr val="tx2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403975" y="3863632"/>
            <a:ext cx="2743200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chemeClr val="accent6"/>
                </a:solidFill>
              </a:rPr>
              <a:t>Maps to all the above</a:t>
            </a:r>
            <a:endParaRPr lang="en-US" sz="1700" dirty="0">
              <a:solidFill>
                <a:schemeClr val="accent6"/>
              </a:solidFill>
            </a:endParaRP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6403975" y="4817377"/>
            <a:ext cx="21977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rgbClr val="000000"/>
                </a:solidFill>
              </a:rPr>
              <a:t>Core differentiation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52" name="Rectangle 13"/>
          <p:cNvSpPr>
            <a:spLocks noGrp="1" noChangeArrowheads="1"/>
          </p:cNvSpPr>
          <p:nvPr>
            <p:ph type="title"/>
          </p:nvPr>
        </p:nvSpPr>
        <p:spPr>
          <a:xfrm>
            <a:off x="490538" y="149225"/>
            <a:ext cx="8086725" cy="754063"/>
          </a:xfrm>
          <a:noFill/>
        </p:spPr>
        <p:txBody>
          <a:bodyPr lIns="92075" tIns="46038" rIns="92075" bIns="46038" anchor="ctr"/>
          <a:lstStyle/>
          <a:p>
            <a:r>
              <a:rPr lang="en-US" dirty="0" smtClean="0"/>
              <a:t>Target Market Initiative Framework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A Checklist for Crossing the Chasm Planning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42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003" y="1264373"/>
            <a:ext cx="3467378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Salesforce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VMware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Aruba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Lithium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Rocket Fuel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Infusionsoft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Mozilla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Box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Workday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53531" y="1273082"/>
            <a:ext cx="389273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8575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defRPr sz="2000" b="1">
                <a:solidFill>
                  <a:schemeClr val="accent4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ts val="0"/>
              </a:spcBef>
              <a:spcAft>
                <a:spcPts val="600"/>
              </a:spcAft>
              <a:buClr>
                <a:srgbClr val="4F4F51"/>
              </a:buClr>
              <a:buSzPct val="75000"/>
              <a:buFont typeface="Arial" charset="0"/>
              <a:buChar char="─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F4F51"/>
              </a:buClr>
              <a:buSzPct val="75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F4F51"/>
              </a:buClr>
              <a:buSzPct val="7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defRPr sz="22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defRPr sz="22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defRPr sz="22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b="0" kern="0" dirty="0" smtClean="0">
                <a:solidFill>
                  <a:schemeClr val="bg2"/>
                </a:solidFill>
              </a:rPr>
              <a:t>Target Market</a:t>
            </a:r>
          </a:p>
          <a:p>
            <a:pPr marL="0" indent="0" algn="r">
              <a:buNone/>
            </a:pPr>
            <a:r>
              <a:rPr lang="en-US" b="0" kern="0" dirty="0" smtClean="0">
                <a:solidFill>
                  <a:schemeClr val="bg2"/>
                </a:solidFill>
              </a:rPr>
              <a:t>Target Market </a:t>
            </a:r>
          </a:p>
          <a:p>
            <a:pPr marL="0" indent="0" algn="r">
              <a:buNone/>
            </a:pPr>
            <a:r>
              <a:rPr lang="en-US" b="0" kern="0" dirty="0" smtClean="0">
                <a:solidFill>
                  <a:schemeClr val="accent4"/>
                </a:solidFill>
              </a:rPr>
              <a:t>Whole Product</a:t>
            </a:r>
          </a:p>
          <a:p>
            <a:pPr marL="0" indent="0" algn="r">
              <a:buNone/>
            </a:pPr>
            <a:r>
              <a:rPr lang="en-US" b="0" kern="0" dirty="0">
                <a:solidFill>
                  <a:schemeClr val="accent4"/>
                </a:solidFill>
              </a:rPr>
              <a:t>Whole </a:t>
            </a:r>
            <a:r>
              <a:rPr lang="en-US" b="0" kern="0" dirty="0" smtClean="0">
                <a:solidFill>
                  <a:schemeClr val="accent4"/>
                </a:solidFill>
              </a:rPr>
              <a:t>Product</a:t>
            </a:r>
            <a:endParaRPr lang="en-US" b="0" kern="0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en-US" b="0" kern="0" dirty="0" smtClean="0">
                <a:solidFill>
                  <a:schemeClr val="bg2"/>
                </a:solidFill>
              </a:rPr>
              <a:t>Partners </a:t>
            </a:r>
            <a:r>
              <a:rPr lang="en-US" b="0" kern="0" dirty="0">
                <a:solidFill>
                  <a:schemeClr val="bg2"/>
                </a:solidFill>
              </a:rPr>
              <a:t>&amp; Allies</a:t>
            </a:r>
          </a:p>
          <a:p>
            <a:pPr marL="0" indent="0" algn="r">
              <a:buNone/>
            </a:pPr>
            <a:r>
              <a:rPr lang="en-US" b="0" kern="0" dirty="0">
                <a:solidFill>
                  <a:schemeClr val="bg2"/>
                </a:solidFill>
              </a:rPr>
              <a:t>Partners &amp; Allies</a:t>
            </a:r>
          </a:p>
          <a:p>
            <a:pPr marL="0" indent="0" algn="r">
              <a:buNone/>
            </a:pPr>
            <a:r>
              <a:rPr lang="en-US" b="0" kern="0" dirty="0">
                <a:solidFill>
                  <a:schemeClr val="bg2"/>
                </a:solidFill>
              </a:rPr>
              <a:t>Partners &amp; Allies</a:t>
            </a:r>
          </a:p>
          <a:p>
            <a:pPr marL="0" indent="0" algn="r">
              <a:buNone/>
            </a:pPr>
            <a:r>
              <a:rPr lang="en-US" b="0" kern="0" dirty="0" smtClean="0">
                <a:solidFill>
                  <a:schemeClr val="accent4"/>
                </a:solidFill>
              </a:rPr>
              <a:t>Positioning</a:t>
            </a:r>
          </a:p>
          <a:p>
            <a:pPr marL="0" indent="0" algn="r">
              <a:buNone/>
            </a:pPr>
            <a:r>
              <a:rPr lang="en-US" b="0" kern="0" dirty="0" smtClean="0">
                <a:solidFill>
                  <a:schemeClr val="accent4"/>
                </a:solidFill>
              </a:rPr>
              <a:t>Positioning</a:t>
            </a:r>
          </a:p>
        </p:txBody>
      </p:sp>
    </p:spTree>
    <p:extLst>
      <p:ext uri="{BB962C8B-B14F-4D97-AF65-F5344CB8AC3E}">
        <p14:creationId xmlns:p14="http://schemas.microsoft.com/office/powerpoint/2010/main" val="1848013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E7D0CD-54CE-4ACC-90EC-024C5435200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650" y="2963500"/>
            <a:ext cx="8029575" cy="9906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New Examples from the Room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14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Disruptive Innovation</a:t>
            </a:r>
            <a:br>
              <a:rPr lang="en-US" sz="3200" dirty="0" smtClean="0"/>
            </a:br>
            <a:r>
              <a:rPr lang="en-US" dirty="0" smtClean="0">
                <a:solidFill>
                  <a:schemeClr val="bg2"/>
                </a:solidFill>
              </a:rPr>
              <a:t>What Makes High-Tech Marketing Different?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21735" y="1438930"/>
            <a:ext cx="8010525" cy="4400169"/>
          </a:xfrm>
        </p:spPr>
        <p:txBody>
          <a:bodyPr/>
          <a:lstStyle/>
          <a:p>
            <a:r>
              <a:rPr lang="en-US" sz="2400" dirty="0" smtClean="0"/>
              <a:t>High Risk</a:t>
            </a:r>
          </a:p>
          <a:p>
            <a:pPr lvl="1"/>
            <a:r>
              <a:rPr lang="en-US" sz="2200" dirty="0" smtClean="0"/>
              <a:t>Unproven products and promises</a:t>
            </a:r>
          </a:p>
          <a:p>
            <a:pPr lvl="1"/>
            <a:r>
              <a:rPr lang="en-US" sz="2200" dirty="0" smtClean="0"/>
              <a:t>Incompatible and incomplete infrastructure</a:t>
            </a:r>
          </a:p>
          <a:p>
            <a:pPr lvl="1"/>
            <a:r>
              <a:rPr lang="en-US" sz="2200" dirty="0" smtClean="0"/>
              <a:t>Social resistance to change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Low Data</a:t>
            </a:r>
          </a:p>
          <a:p>
            <a:pPr lvl="1"/>
            <a:r>
              <a:rPr lang="en-US" sz="2200" dirty="0" smtClean="0"/>
              <a:t>No product history</a:t>
            </a:r>
          </a:p>
          <a:p>
            <a:pPr lvl="1"/>
            <a:r>
              <a:rPr lang="en-US" sz="2200" dirty="0" smtClean="0"/>
              <a:t>No company track record</a:t>
            </a:r>
          </a:p>
          <a:p>
            <a:pPr lvl="1"/>
            <a:r>
              <a:rPr lang="en-US" sz="2200" dirty="0" smtClean="0"/>
              <a:t>No best practices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5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E7D0CD-54CE-4ACC-90EC-024C5435200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650" y="2963500"/>
            <a:ext cx="8029575" cy="9906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4"/>
                </a:solidFill>
              </a:rPr>
              <a:t>Key Takeaways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85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7215" y="4209629"/>
            <a:ext cx="8029575" cy="2214879"/>
          </a:xfrm>
        </p:spPr>
        <p:txBody>
          <a:bodyPr anchor="t"/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gmoore@geoffreyamoore.com</a:t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/>
              <a:t>twitter.com/</a:t>
            </a:r>
            <a:r>
              <a:rPr lang="en-US" sz="1800" dirty="0" err="1" smtClean="0"/>
              <a:t>geoffreyamoore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>
                <a:solidFill>
                  <a:schemeClr val="tx2"/>
                </a:solidFill>
              </a:rPr>
              <a:t>http://</a:t>
            </a:r>
            <a:r>
              <a:rPr lang="en-US" sz="1800" u="sng" dirty="0" smtClean="0">
                <a:solidFill>
                  <a:schemeClr val="tx2"/>
                </a:solidFill>
              </a:rPr>
              <a:t>linkd.in/YnBwig</a:t>
            </a:r>
            <a:r>
              <a:rPr lang="en-US" sz="1800" dirty="0" smtClean="0"/>
              <a:t>  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E7D0CD-54CE-4ACC-90EC-024C5435200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1202" y="2047929"/>
            <a:ext cx="3279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453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3900" y="233363"/>
            <a:ext cx="8318500" cy="990600"/>
          </a:xfrm>
        </p:spPr>
        <p:txBody>
          <a:bodyPr/>
          <a:lstStyle/>
          <a:p>
            <a:r>
              <a:rPr lang="en-US" dirty="0" smtClean="0"/>
              <a:t>The Technology Adoption Life Cycle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The Challenge Facing Every Disruptive Innovation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301605" y="1812973"/>
            <a:ext cx="1531391" cy="2858339"/>
          </a:xfrm>
          <a:custGeom>
            <a:avLst/>
            <a:gdLst>
              <a:gd name="T0" fmla="*/ 0 w 963"/>
              <a:gd name="T1" fmla="*/ 1279 h 1872"/>
              <a:gd name="T2" fmla="*/ 0 w 963"/>
              <a:gd name="T3" fmla="*/ 1871 h 1872"/>
              <a:gd name="T4" fmla="*/ 962 w 963"/>
              <a:gd name="T5" fmla="*/ 1871 h 1872"/>
              <a:gd name="T6" fmla="*/ 962 w 963"/>
              <a:gd name="T7" fmla="*/ 0 h 1872"/>
              <a:gd name="T8" fmla="*/ 902 w 963"/>
              <a:gd name="T9" fmla="*/ 10 h 1872"/>
              <a:gd name="T10" fmla="*/ 833 w 963"/>
              <a:gd name="T11" fmla="*/ 37 h 1872"/>
              <a:gd name="T12" fmla="*/ 773 w 963"/>
              <a:gd name="T13" fmla="*/ 64 h 1872"/>
              <a:gd name="T14" fmla="*/ 713 w 963"/>
              <a:gd name="T15" fmla="*/ 107 h 1872"/>
              <a:gd name="T16" fmla="*/ 617 w 963"/>
              <a:gd name="T17" fmla="*/ 179 h 1872"/>
              <a:gd name="T18" fmla="*/ 514 w 963"/>
              <a:gd name="T19" fmla="*/ 286 h 1872"/>
              <a:gd name="T20" fmla="*/ 464 w 963"/>
              <a:gd name="T21" fmla="*/ 367 h 1872"/>
              <a:gd name="T22" fmla="*/ 404 w 963"/>
              <a:gd name="T23" fmla="*/ 447 h 1872"/>
              <a:gd name="T24" fmla="*/ 361 w 963"/>
              <a:gd name="T25" fmla="*/ 565 h 1872"/>
              <a:gd name="T26" fmla="*/ 326 w 963"/>
              <a:gd name="T27" fmla="*/ 680 h 1872"/>
              <a:gd name="T28" fmla="*/ 283 w 963"/>
              <a:gd name="T29" fmla="*/ 814 h 1872"/>
              <a:gd name="T30" fmla="*/ 239 w 963"/>
              <a:gd name="T31" fmla="*/ 905 h 1872"/>
              <a:gd name="T32" fmla="*/ 180 w 963"/>
              <a:gd name="T33" fmla="*/ 1030 h 1872"/>
              <a:gd name="T34" fmla="*/ 112 w 963"/>
              <a:gd name="T35" fmla="*/ 1145 h 1872"/>
              <a:gd name="T36" fmla="*/ 9 w 963"/>
              <a:gd name="T37" fmla="*/ 1279 h 1872"/>
              <a:gd name="T38" fmla="*/ 0 w 963"/>
              <a:gd name="T39" fmla="*/ 1279 h 18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3"/>
              <a:gd name="T61" fmla="*/ 0 h 1872"/>
              <a:gd name="T62" fmla="*/ 963 w 963"/>
              <a:gd name="T63" fmla="*/ 1872 h 18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3" h="1872">
                <a:moveTo>
                  <a:pt x="0" y="1279"/>
                </a:moveTo>
                <a:lnTo>
                  <a:pt x="0" y="1871"/>
                </a:lnTo>
                <a:lnTo>
                  <a:pt x="962" y="1871"/>
                </a:lnTo>
                <a:lnTo>
                  <a:pt x="962" y="0"/>
                </a:lnTo>
                <a:lnTo>
                  <a:pt x="902" y="10"/>
                </a:lnTo>
                <a:lnTo>
                  <a:pt x="833" y="37"/>
                </a:lnTo>
                <a:lnTo>
                  <a:pt x="773" y="64"/>
                </a:lnTo>
                <a:lnTo>
                  <a:pt x="713" y="107"/>
                </a:lnTo>
                <a:lnTo>
                  <a:pt x="617" y="179"/>
                </a:lnTo>
                <a:lnTo>
                  <a:pt x="514" y="286"/>
                </a:lnTo>
                <a:lnTo>
                  <a:pt x="464" y="367"/>
                </a:lnTo>
                <a:lnTo>
                  <a:pt x="404" y="447"/>
                </a:lnTo>
                <a:lnTo>
                  <a:pt x="361" y="565"/>
                </a:lnTo>
                <a:lnTo>
                  <a:pt x="326" y="680"/>
                </a:lnTo>
                <a:lnTo>
                  <a:pt x="283" y="814"/>
                </a:lnTo>
                <a:lnTo>
                  <a:pt x="239" y="905"/>
                </a:lnTo>
                <a:lnTo>
                  <a:pt x="180" y="1030"/>
                </a:lnTo>
                <a:lnTo>
                  <a:pt x="112" y="1145"/>
                </a:lnTo>
                <a:lnTo>
                  <a:pt x="9" y="1279"/>
                </a:lnTo>
                <a:lnTo>
                  <a:pt x="0" y="1279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632424" y="4393579"/>
            <a:ext cx="339452" cy="285448"/>
          </a:xfrm>
          <a:custGeom>
            <a:avLst/>
            <a:gdLst>
              <a:gd name="T0" fmla="*/ 0 w 215"/>
              <a:gd name="T1" fmla="*/ 64 h 189"/>
              <a:gd name="T2" fmla="*/ 0 w 215"/>
              <a:gd name="T3" fmla="*/ 188 h 189"/>
              <a:gd name="T4" fmla="*/ 214 w 215"/>
              <a:gd name="T5" fmla="*/ 188 h 189"/>
              <a:gd name="T6" fmla="*/ 214 w 215"/>
              <a:gd name="T7" fmla="*/ 0 h 189"/>
              <a:gd name="T8" fmla="*/ 0 w 215"/>
              <a:gd name="T9" fmla="*/ 54 h 189"/>
              <a:gd name="T10" fmla="*/ 0 w 215"/>
              <a:gd name="T11" fmla="*/ 64 h 1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5"/>
              <a:gd name="T19" fmla="*/ 0 h 189"/>
              <a:gd name="T20" fmla="*/ 215 w 215"/>
              <a:gd name="T21" fmla="*/ 189 h 1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5" h="189">
                <a:moveTo>
                  <a:pt x="0" y="64"/>
                </a:moveTo>
                <a:lnTo>
                  <a:pt x="0" y="188"/>
                </a:lnTo>
                <a:lnTo>
                  <a:pt x="214" y="188"/>
                </a:lnTo>
                <a:lnTo>
                  <a:pt x="214" y="0"/>
                </a:lnTo>
                <a:lnTo>
                  <a:pt x="0" y="54"/>
                </a:lnTo>
                <a:lnTo>
                  <a:pt x="0" y="64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083744" y="3807254"/>
            <a:ext cx="1118647" cy="871773"/>
          </a:xfrm>
          <a:custGeom>
            <a:avLst/>
            <a:gdLst>
              <a:gd name="T0" fmla="*/ 0 w 706"/>
              <a:gd name="T1" fmla="*/ 383 h 572"/>
              <a:gd name="T2" fmla="*/ 0 w 706"/>
              <a:gd name="T3" fmla="*/ 571 h 572"/>
              <a:gd name="T4" fmla="*/ 705 w 706"/>
              <a:gd name="T5" fmla="*/ 571 h 572"/>
              <a:gd name="T6" fmla="*/ 705 w 706"/>
              <a:gd name="T7" fmla="*/ 0 h 572"/>
              <a:gd name="T8" fmla="*/ 662 w 706"/>
              <a:gd name="T9" fmla="*/ 63 h 572"/>
              <a:gd name="T10" fmla="*/ 603 w 706"/>
              <a:gd name="T11" fmla="*/ 107 h 572"/>
              <a:gd name="T12" fmla="*/ 533 w 706"/>
              <a:gd name="T13" fmla="*/ 151 h 572"/>
              <a:gd name="T14" fmla="*/ 456 w 706"/>
              <a:gd name="T15" fmla="*/ 188 h 572"/>
              <a:gd name="T16" fmla="*/ 378 w 706"/>
              <a:gd name="T17" fmla="*/ 241 h 572"/>
              <a:gd name="T18" fmla="*/ 293 w 706"/>
              <a:gd name="T19" fmla="*/ 286 h 572"/>
              <a:gd name="T20" fmla="*/ 232 w 706"/>
              <a:gd name="T21" fmla="*/ 303 h 572"/>
              <a:gd name="T22" fmla="*/ 147 w 706"/>
              <a:gd name="T23" fmla="*/ 340 h 572"/>
              <a:gd name="T24" fmla="*/ 52 w 706"/>
              <a:gd name="T25" fmla="*/ 375 h 572"/>
              <a:gd name="T26" fmla="*/ 9 w 706"/>
              <a:gd name="T27" fmla="*/ 383 h 572"/>
              <a:gd name="T28" fmla="*/ 0 w 706"/>
              <a:gd name="T29" fmla="*/ 383 h 5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06"/>
              <a:gd name="T46" fmla="*/ 0 h 572"/>
              <a:gd name="T47" fmla="*/ 706 w 706"/>
              <a:gd name="T48" fmla="*/ 572 h 5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06" h="572">
                <a:moveTo>
                  <a:pt x="0" y="383"/>
                </a:moveTo>
                <a:lnTo>
                  <a:pt x="0" y="571"/>
                </a:lnTo>
                <a:lnTo>
                  <a:pt x="705" y="571"/>
                </a:lnTo>
                <a:lnTo>
                  <a:pt x="705" y="0"/>
                </a:lnTo>
                <a:lnTo>
                  <a:pt x="662" y="63"/>
                </a:lnTo>
                <a:lnTo>
                  <a:pt x="603" y="107"/>
                </a:lnTo>
                <a:lnTo>
                  <a:pt x="533" y="151"/>
                </a:lnTo>
                <a:lnTo>
                  <a:pt x="456" y="188"/>
                </a:lnTo>
                <a:lnTo>
                  <a:pt x="378" y="241"/>
                </a:lnTo>
                <a:lnTo>
                  <a:pt x="293" y="286"/>
                </a:lnTo>
                <a:lnTo>
                  <a:pt x="232" y="303"/>
                </a:lnTo>
                <a:lnTo>
                  <a:pt x="147" y="340"/>
                </a:lnTo>
                <a:lnTo>
                  <a:pt x="52" y="375"/>
                </a:lnTo>
                <a:lnTo>
                  <a:pt x="9" y="383"/>
                </a:lnTo>
                <a:lnTo>
                  <a:pt x="0" y="383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923021" y="1812973"/>
            <a:ext cx="1519817" cy="2858339"/>
          </a:xfrm>
          <a:custGeom>
            <a:avLst/>
            <a:gdLst>
              <a:gd name="T0" fmla="*/ 0 w 954"/>
              <a:gd name="T1" fmla="*/ 0 h 1872"/>
              <a:gd name="T2" fmla="*/ 0 w 954"/>
              <a:gd name="T3" fmla="*/ 1871 h 1872"/>
              <a:gd name="T4" fmla="*/ 953 w 954"/>
              <a:gd name="T5" fmla="*/ 1871 h 1872"/>
              <a:gd name="T6" fmla="*/ 953 w 954"/>
              <a:gd name="T7" fmla="*/ 1279 h 1872"/>
              <a:gd name="T8" fmla="*/ 876 w 954"/>
              <a:gd name="T9" fmla="*/ 1172 h 1872"/>
              <a:gd name="T10" fmla="*/ 824 w 954"/>
              <a:gd name="T11" fmla="*/ 1100 h 1872"/>
              <a:gd name="T12" fmla="*/ 781 w 954"/>
              <a:gd name="T13" fmla="*/ 1030 h 1872"/>
              <a:gd name="T14" fmla="*/ 747 w 954"/>
              <a:gd name="T15" fmla="*/ 939 h 1872"/>
              <a:gd name="T16" fmla="*/ 704 w 954"/>
              <a:gd name="T17" fmla="*/ 832 h 1872"/>
              <a:gd name="T18" fmla="*/ 678 w 954"/>
              <a:gd name="T19" fmla="*/ 734 h 1872"/>
              <a:gd name="T20" fmla="*/ 643 w 954"/>
              <a:gd name="T21" fmla="*/ 626 h 1872"/>
              <a:gd name="T22" fmla="*/ 601 w 954"/>
              <a:gd name="T23" fmla="*/ 538 h 1872"/>
              <a:gd name="T24" fmla="*/ 558 w 954"/>
              <a:gd name="T25" fmla="*/ 431 h 1872"/>
              <a:gd name="T26" fmla="*/ 514 w 954"/>
              <a:gd name="T27" fmla="*/ 359 h 1872"/>
              <a:gd name="T28" fmla="*/ 455 w 954"/>
              <a:gd name="T29" fmla="*/ 270 h 1872"/>
              <a:gd name="T30" fmla="*/ 378 w 954"/>
              <a:gd name="T31" fmla="*/ 179 h 1872"/>
              <a:gd name="T32" fmla="*/ 300 w 954"/>
              <a:gd name="T33" fmla="*/ 125 h 1872"/>
              <a:gd name="T34" fmla="*/ 223 w 954"/>
              <a:gd name="T35" fmla="*/ 72 h 1872"/>
              <a:gd name="T36" fmla="*/ 129 w 954"/>
              <a:gd name="T37" fmla="*/ 27 h 1872"/>
              <a:gd name="T38" fmla="*/ 0 w 954"/>
              <a:gd name="T39" fmla="*/ 0 h 1872"/>
              <a:gd name="T40" fmla="*/ 0 w 954"/>
              <a:gd name="T41" fmla="*/ 64 h 1872"/>
              <a:gd name="T42" fmla="*/ 0 w 954"/>
              <a:gd name="T43" fmla="*/ 0 h 18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54"/>
              <a:gd name="T67" fmla="*/ 0 h 1872"/>
              <a:gd name="T68" fmla="*/ 954 w 954"/>
              <a:gd name="T69" fmla="*/ 1872 h 18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54" h="1872">
                <a:moveTo>
                  <a:pt x="0" y="0"/>
                </a:moveTo>
                <a:lnTo>
                  <a:pt x="0" y="1871"/>
                </a:lnTo>
                <a:lnTo>
                  <a:pt x="953" y="1871"/>
                </a:lnTo>
                <a:lnTo>
                  <a:pt x="953" y="1279"/>
                </a:lnTo>
                <a:lnTo>
                  <a:pt x="876" y="1172"/>
                </a:lnTo>
                <a:lnTo>
                  <a:pt x="824" y="1100"/>
                </a:lnTo>
                <a:lnTo>
                  <a:pt x="781" y="1030"/>
                </a:lnTo>
                <a:lnTo>
                  <a:pt x="747" y="939"/>
                </a:lnTo>
                <a:lnTo>
                  <a:pt x="704" y="832"/>
                </a:lnTo>
                <a:lnTo>
                  <a:pt x="678" y="734"/>
                </a:lnTo>
                <a:lnTo>
                  <a:pt x="643" y="626"/>
                </a:lnTo>
                <a:lnTo>
                  <a:pt x="601" y="538"/>
                </a:lnTo>
                <a:lnTo>
                  <a:pt x="558" y="431"/>
                </a:lnTo>
                <a:lnTo>
                  <a:pt x="514" y="359"/>
                </a:lnTo>
                <a:lnTo>
                  <a:pt x="455" y="270"/>
                </a:lnTo>
                <a:lnTo>
                  <a:pt x="378" y="179"/>
                </a:lnTo>
                <a:lnTo>
                  <a:pt x="300" y="125"/>
                </a:lnTo>
                <a:lnTo>
                  <a:pt x="223" y="72"/>
                </a:lnTo>
                <a:lnTo>
                  <a:pt x="129" y="27"/>
                </a:lnTo>
                <a:lnTo>
                  <a:pt x="0" y="0"/>
                </a:lnTo>
                <a:lnTo>
                  <a:pt x="0" y="64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524024" y="3784109"/>
            <a:ext cx="1134077" cy="887203"/>
          </a:xfrm>
          <a:custGeom>
            <a:avLst/>
            <a:gdLst>
              <a:gd name="T0" fmla="*/ 0 w 714"/>
              <a:gd name="T1" fmla="*/ 0 h 582"/>
              <a:gd name="T2" fmla="*/ 0 w 714"/>
              <a:gd name="T3" fmla="*/ 9 h 582"/>
              <a:gd name="T4" fmla="*/ 0 w 714"/>
              <a:gd name="T5" fmla="*/ 581 h 582"/>
              <a:gd name="T6" fmla="*/ 713 w 714"/>
              <a:gd name="T7" fmla="*/ 581 h 582"/>
              <a:gd name="T8" fmla="*/ 713 w 714"/>
              <a:gd name="T9" fmla="*/ 410 h 582"/>
              <a:gd name="T10" fmla="*/ 584 w 714"/>
              <a:gd name="T11" fmla="*/ 375 h 582"/>
              <a:gd name="T12" fmla="*/ 438 w 714"/>
              <a:gd name="T13" fmla="*/ 303 h 582"/>
              <a:gd name="T14" fmla="*/ 266 w 714"/>
              <a:gd name="T15" fmla="*/ 222 h 582"/>
              <a:gd name="T16" fmla="*/ 145 w 714"/>
              <a:gd name="T17" fmla="*/ 134 h 582"/>
              <a:gd name="T18" fmla="*/ 34 w 714"/>
              <a:gd name="T19" fmla="*/ 44 h 582"/>
              <a:gd name="T20" fmla="*/ 9 w 714"/>
              <a:gd name="T21" fmla="*/ 9 h 582"/>
              <a:gd name="T22" fmla="*/ 0 w 714"/>
              <a:gd name="T23" fmla="*/ 0 h 5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4"/>
              <a:gd name="T37" fmla="*/ 0 h 582"/>
              <a:gd name="T38" fmla="*/ 714 w 714"/>
              <a:gd name="T39" fmla="*/ 582 h 5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4" h="582">
                <a:moveTo>
                  <a:pt x="0" y="0"/>
                </a:moveTo>
                <a:lnTo>
                  <a:pt x="0" y="9"/>
                </a:lnTo>
                <a:lnTo>
                  <a:pt x="0" y="581"/>
                </a:lnTo>
                <a:lnTo>
                  <a:pt x="713" y="581"/>
                </a:lnTo>
                <a:lnTo>
                  <a:pt x="713" y="410"/>
                </a:lnTo>
                <a:lnTo>
                  <a:pt x="584" y="375"/>
                </a:lnTo>
                <a:lnTo>
                  <a:pt x="438" y="303"/>
                </a:lnTo>
                <a:lnTo>
                  <a:pt x="266" y="222"/>
                </a:lnTo>
                <a:lnTo>
                  <a:pt x="145" y="134"/>
                </a:lnTo>
                <a:lnTo>
                  <a:pt x="34" y="44"/>
                </a:lnTo>
                <a:lnTo>
                  <a:pt x="9" y="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8673289">
            <a:off x="787400" y="518159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Innovators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8673289">
            <a:off x="1288101" y="5312492"/>
            <a:ext cx="1882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Early Adopters</a:t>
            </a:r>
          </a:p>
          <a:p>
            <a:pPr algn="ctr"/>
            <a:r>
              <a:rPr lang="en-US" sz="1600" b="0" dirty="0" smtClean="0"/>
              <a:t>(Visionaries)</a:t>
            </a:r>
            <a:endParaRPr lang="en-US" sz="1600" b="0" dirty="0"/>
          </a:p>
        </p:txBody>
      </p:sp>
      <p:sp>
        <p:nvSpPr>
          <p:cNvPr id="49" name="TextBox 48"/>
          <p:cNvSpPr txBox="1"/>
          <p:nvPr/>
        </p:nvSpPr>
        <p:spPr>
          <a:xfrm rot="18673289">
            <a:off x="2743201" y="5185492"/>
            <a:ext cx="1697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Early Majority</a:t>
            </a:r>
          </a:p>
          <a:p>
            <a:pPr algn="ctr"/>
            <a:r>
              <a:rPr lang="en-US" sz="1600" b="0" dirty="0" smtClean="0"/>
              <a:t>(Pragmatists)</a:t>
            </a:r>
            <a:endParaRPr lang="en-US" sz="1600" b="0" dirty="0"/>
          </a:p>
        </p:txBody>
      </p:sp>
      <p:sp>
        <p:nvSpPr>
          <p:cNvPr id="50" name="TextBox 49"/>
          <p:cNvSpPr txBox="1"/>
          <p:nvPr/>
        </p:nvSpPr>
        <p:spPr>
          <a:xfrm rot="18673289">
            <a:off x="4425889" y="5134692"/>
            <a:ext cx="16209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Late Majority</a:t>
            </a:r>
            <a:endParaRPr lang="en-US" sz="1600" b="0" dirty="0" smtClean="0"/>
          </a:p>
          <a:p>
            <a:pPr algn="ctr"/>
            <a:r>
              <a:rPr lang="en-US" sz="1600" b="0" dirty="0" smtClean="0"/>
              <a:t>(Conservatives)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18673289">
            <a:off x="6146801" y="513080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Laggards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19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Innovators </a:t>
            </a:r>
            <a:r>
              <a:rPr lang="en-US" dirty="0"/>
              <a:t>- Technology Enthusiasts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148" name="Picture 4" descr="http://ts2.mm.bing.net/th?id=H.4520235185143905&amp;w=236&amp;h=174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81" y="1480776"/>
            <a:ext cx="5493269" cy="405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3069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Adopters - The Visionaries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124" name="Picture 4" descr="http://ts4.mm.bing.net/th?id=H.4505022466425043&amp;w=141&amp;h=181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134" y="1124043"/>
            <a:ext cx="3698603" cy="47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183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Majority - Pragmatists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102" name="Picture 6" descr="http://ts1.mm.bing.net/th?id=H.4595586114718096&amp;pid=1.9&amp;w=300&amp;h=30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1" y="1204595"/>
            <a:ext cx="6149521" cy="405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60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Majority - Conservatives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076" name="Picture 4" descr="http://ts1.mm.bing.net/th?id=H.4690114038466680&amp;w=334&amp;h=157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24" y="1361031"/>
            <a:ext cx="7664667" cy="360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3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Laggards - Skeptics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C2F18E-46AE-4775-AF21-947A0F65BC3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2" name="Picture 4" descr="http://ts1.mm.bing.net/th?id=H.4904982657042608&amp;pid=1.9&amp;w=300&amp;h=30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164" y="1179741"/>
            <a:ext cx="6376488" cy="478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205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High-Tech Markets Develop</a:t>
            </a:r>
            <a:br>
              <a:rPr lang="en-US" dirty="0" smtClean="0"/>
            </a:br>
            <a:r>
              <a:rPr lang="en-US" sz="2800" dirty="0" smtClean="0">
                <a:solidFill>
                  <a:schemeClr val="bg2"/>
                </a:solidFill>
              </a:rPr>
              <a:t>The Technology Adoption Life Cycle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08E8F3-ACB4-4B98-A6AD-775CAE774E7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301605" y="2028873"/>
            <a:ext cx="1531391" cy="2858339"/>
          </a:xfrm>
          <a:custGeom>
            <a:avLst/>
            <a:gdLst>
              <a:gd name="T0" fmla="*/ 0 w 963"/>
              <a:gd name="T1" fmla="*/ 1279 h 1872"/>
              <a:gd name="T2" fmla="*/ 0 w 963"/>
              <a:gd name="T3" fmla="*/ 1871 h 1872"/>
              <a:gd name="T4" fmla="*/ 962 w 963"/>
              <a:gd name="T5" fmla="*/ 1871 h 1872"/>
              <a:gd name="T6" fmla="*/ 962 w 963"/>
              <a:gd name="T7" fmla="*/ 0 h 1872"/>
              <a:gd name="T8" fmla="*/ 902 w 963"/>
              <a:gd name="T9" fmla="*/ 10 h 1872"/>
              <a:gd name="T10" fmla="*/ 833 w 963"/>
              <a:gd name="T11" fmla="*/ 37 h 1872"/>
              <a:gd name="T12" fmla="*/ 773 w 963"/>
              <a:gd name="T13" fmla="*/ 64 h 1872"/>
              <a:gd name="T14" fmla="*/ 713 w 963"/>
              <a:gd name="T15" fmla="*/ 107 h 1872"/>
              <a:gd name="T16" fmla="*/ 617 w 963"/>
              <a:gd name="T17" fmla="*/ 179 h 1872"/>
              <a:gd name="T18" fmla="*/ 514 w 963"/>
              <a:gd name="T19" fmla="*/ 286 h 1872"/>
              <a:gd name="T20" fmla="*/ 464 w 963"/>
              <a:gd name="T21" fmla="*/ 367 h 1872"/>
              <a:gd name="T22" fmla="*/ 404 w 963"/>
              <a:gd name="T23" fmla="*/ 447 h 1872"/>
              <a:gd name="T24" fmla="*/ 361 w 963"/>
              <a:gd name="T25" fmla="*/ 565 h 1872"/>
              <a:gd name="T26" fmla="*/ 326 w 963"/>
              <a:gd name="T27" fmla="*/ 680 h 1872"/>
              <a:gd name="T28" fmla="*/ 283 w 963"/>
              <a:gd name="T29" fmla="*/ 814 h 1872"/>
              <a:gd name="T30" fmla="*/ 239 w 963"/>
              <a:gd name="T31" fmla="*/ 905 h 1872"/>
              <a:gd name="T32" fmla="*/ 180 w 963"/>
              <a:gd name="T33" fmla="*/ 1030 h 1872"/>
              <a:gd name="T34" fmla="*/ 112 w 963"/>
              <a:gd name="T35" fmla="*/ 1145 h 1872"/>
              <a:gd name="T36" fmla="*/ 9 w 963"/>
              <a:gd name="T37" fmla="*/ 1279 h 1872"/>
              <a:gd name="T38" fmla="*/ 0 w 963"/>
              <a:gd name="T39" fmla="*/ 1279 h 18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3"/>
              <a:gd name="T61" fmla="*/ 0 h 1872"/>
              <a:gd name="T62" fmla="*/ 963 w 963"/>
              <a:gd name="T63" fmla="*/ 1872 h 18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3" h="1872">
                <a:moveTo>
                  <a:pt x="0" y="1279"/>
                </a:moveTo>
                <a:lnTo>
                  <a:pt x="0" y="1871"/>
                </a:lnTo>
                <a:lnTo>
                  <a:pt x="962" y="1871"/>
                </a:lnTo>
                <a:lnTo>
                  <a:pt x="962" y="0"/>
                </a:lnTo>
                <a:lnTo>
                  <a:pt x="902" y="10"/>
                </a:lnTo>
                <a:lnTo>
                  <a:pt x="833" y="37"/>
                </a:lnTo>
                <a:lnTo>
                  <a:pt x="773" y="64"/>
                </a:lnTo>
                <a:lnTo>
                  <a:pt x="713" y="107"/>
                </a:lnTo>
                <a:lnTo>
                  <a:pt x="617" y="179"/>
                </a:lnTo>
                <a:lnTo>
                  <a:pt x="514" y="286"/>
                </a:lnTo>
                <a:lnTo>
                  <a:pt x="464" y="367"/>
                </a:lnTo>
                <a:lnTo>
                  <a:pt x="404" y="447"/>
                </a:lnTo>
                <a:lnTo>
                  <a:pt x="361" y="565"/>
                </a:lnTo>
                <a:lnTo>
                  <a:pt x="326" y="680"/>
                </a:lnTo>
                <a:lnTo>
                  <a:pt x="283" y="814"/>
                </a:lnTo>
                <a:lnTo>
                  <a:pt x="239" y="905"/>
                </a:lnTo>
                <a:lnTo>
                  <a:pt x="180" y="1030"/>
                </a:lnTo>
                <a:lnTo>
                  <a:pt x="112" y="1145"/>
                </a:lnTo>
                <a:lnTo>
                  <a:pt x="9" y="1279"/>
                </a:lnTo>
                <a:lnTo>
                  <a:pt x="0" y="1279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632424" y="4609479"/>
            <a:ext cx="339452" cy="285448"/>
          </a:xfrm>
          <a:custGeom>
            <a:avLst/>
            <a:gdLst>
              <a:gd name="T0" fmla="*/ 0 w 215"/>
              <a:gd name="T1" fmla="*/ 64 h 189"/>
              <a:gd name="T2" fmla="*/ 0 w 215"/>
              <a:gd name="T3" fmla="*/ 188 h 189"/>
              <a:gd name="T4" fmla="*/ 214 w 215"/>
              <a:gd name="T5" fmla="*/ 188 h 189"/>
              <a:gd name="T6" fmla="*/ 214 w 215"/>
              <a:gd name="T7" fmla="*/ 0 h 189"/>
              <a:gd name="T8" fmla="*/ 0 w 215"/>
              <a:gd name="T9" fmla="*/ 54 h 189"/>
              <a:gd name="T10" fmla="*/ 0 w 215"/>
              <a:gd name="T11" fmla="*/ 64 h 1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5"/>
              <a:gd name="T19" fmla="*/ 0 h 189"/>
              <a:gd name="T20" fmla="*/ 215 w 215"/>
              <a:gd name="T21" fmla="*/ 189 h 1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5" h="189">
                <a:moveTo>
                  <a:pt x="0" y="64"/>
                </a:moveTo>
                <a:lnTo>
                  <a:pt x="0" y="188"/>
                </a:lnTo>
                <a:lnTo>
                  <a:pt x="214" y="188"/>
                </a:lnTo>
                <a:lnTo>
                  <a:pt x="214" y="0"/>
                </a:lnTo>
                <a:lnTo>
                  <a:pt x="0" y="54"/>
                </a:lnTo>
                <a:lnTo>
                  <a:pt x="0" y="64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083744" y="4023154"/>
            <a:ext cx="1118647" cy="871773"/>
          </a:xfrm>
          <a:custGeom>
            <a:avLst/>
            <a:gdLst>
              <a:gd name="T0" fmla="*/ 0 w 706"/>
              <a:gd name="T1" fmla="*/ 383 h 572"/>
              <a:gd name="T2" fmla="*/ 0 w 706"/>
              <a:gd name="T3" fmla="*/ 571 h 572"/>
              <a:gd name="T4" fmla="*/ 705 w 706"/>
              <a:gd name="T5" fmla="*/ 571 h 572"/>
              <a:gd name="T6" fmla="*/ 705 w 706"/>
              <a:gd name="T7" fmla="*/ 0 h 572"/>
              <a:gd name="T8" fmla="*/ 662 w 706"/>
              <a:gd name="T9" fmla="*/ 63 h 572"/>
              <a:gd name="T10" fmla="*/ 603 w 706"/>
              <a:gd name="T11" fmla="*/ 107 h 572"/>
              <a:gd name="T12" fmla="*/ 533 w 706"/>
              <a:gd name="T13" fmla="*/ 151 h 572"/>
              <a:gd name="T14" fmla="*/ 456 w 706"/>
              <a:gd name="T15" fmla="*/ 188 h 572"/>
              <a:gd name="T16" fmla="*/ 378 w 706"/>
              <a:gd name="T17" fmla="*/ 241 h 572"/>
              <a:gd name="T18" fmla="*/ 293 w 706"/>
              <a:gd name="T19" fmla="*/ 286 h 572"/>
              <a:gd name="T20" fmla="*/ 232 w 706"/>
              <a:gd name="T21" fmla="*/ 303 h 572"/>
              <a:gd name="T22" fmla="*/ 147 w 706"/>
              <a:gd name="T23" fmla="*/ 340 h 572"/>
              <a:gd name="T24" fmla="*/ 52 w 706"/>
              <a:gd name="T25" fmla="*/ 375 h 572"/>
              <a:gd name="T26" fmla="*/ 9 w 706"/>
              <a:gd name="T27" fmla="*/ 383 h 572"/>
              <a:gd name="T28" fmla="*/ 0 w 706"/>
              <a:gd name="T29" fmla="*/ 383 h 5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06"/>
              <a:gd name="T46" fmla="*/ 0 h 572"/>
              <a:gd name="T47" fmla="*/ 706 w 706"/>
              <a:gd name="T48" fmla="*/ 572 h 5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06" h="572">
                <a:moveTo>
                  <a:pt x="0" y="383"/>
                </a:moveTo>
                <a:lnTo>
                  <a:pt x="0" y="571"/>
                </a:lnTo>
                <a:lnTo>
                  <a:pt x="705" y="571"/>
                </a:lnTo>
                <a:lnTo>
                  <a:pt x="705" y="0"/>
                </a:lnTo>
                <a:lnTo>
                  <a:pt x="662" y="63"/>
                </a:lnTo>
                <a:lnTo>
                  <a:pt x="603" y="107"/>
                </a:lnTo>
                <a:lnTo>
                  <a:pt x="533" y="151"/>
                </a:lnTo>
                <a:lnTo>
                  <a:pt x="456" y="188"/>
                </a:lnTo>
                <a:lnTo>
                  <a:pt x="378" y="241"/>
                </a:lnTo>
                <a:lnTo>
                  <a:pt x="293" y="286"/>
                </a:lnTo>
                <a:lnTo>
                  <a:pt x="232" y="303"/>
                </a:lnTo>
                <a:lnTo>
                  <a:pt x="147" y="340"/>
                </a:lnTo>
                <a:lnTo>
                  <a:pt x="52" y="375"/>
                </a:lnTo>
                <a:lnTo>
                  <a:pt x="9" y="383"/>
                </a:lnTo>
                <a:lnTo>
                  <a:pt x="0" y="383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923021" y="2028873"/>
            <a:ext cx="1519817" cy="2858339"/>
          </a:xfrm>
          <a:custGeom>
            <a:avLst/>
            <a:gdLst>
              <a:gd name="T0" fmla="*/ 0 w 954"/>
              <a:gd name="T1" fmla="*/ 0 h 1872"/>
              <a:gd name="T2" fmla="*/ 0 w 954"/>
              <a:gd name="T3" fmla="*/ 1871 h 1872"/>
              <a:gd name="T4" fmla="*/ 953 w 954"/>
              <a:gd name="T5" fmla="*/ 1871 h 1872"/>
              <a:gd name="T6" fmla="*/ 953 w 954"/>
              <a:gd name="T7" fmla="*/ 1279 h 1872"/>
              <a:gd name="T8" fmla="*/ 876 w 954"/>
              <a:gd name="T9" fmla="*/ 1172 h 1872"/>
              <a:gd name="T10" fmla="*/ 824 w 954"/>
              <a:gd name="T11" fmla="*/ 1100 h 1872"/>
              <a:gd name="T12" fmla="*/ 781 w 954"/>
              <a:gd name="T13" fmla="*/ 1030 h 1872"/>
              <a:gd name="T14" fmla="*/ 747 w 954"/>
              <a:gd name="T15" fmla="*/ 939 h 1872"/>
              <a:gd name="T16" fmla="*/ 704 w 954"/>
              <a:gd name="T17" fmla="*/ 832 h 1872"/>
              <a:gd name="T18" fmla="*/ 678 w 954"/>
              <a:gd name="T19" fmla="*/ 734 h 1872"/>
              <a:gd name="T20" fmla="*/ 643 w 954"/>
              <a:gd name="T21" fmla="*/ 626 h 1872"/>
              <a:gd name="T22" fmla="*/ 601 w 954"/>
              <a:gd name="T23" fmla="*/ 538 h 1872"/>
              <a:gd name="T24" fmla="*/ 558 w 954"/>
              <a:gd name="T25" fmla="*/ 431 h 1872"/>
              <a:gd name="T26" fmla="*/ 514 w 954"/>
              <a:gd name="T27" fmla="*/ 359 h 1872"/>
              <a:gd name="T28" fmla="*/ 455 w 954"/>
              <a:gd name="T29" fmla="*/ 270 h 1872"/>
              <a:gd name="T30" fmla="*/ 378 w 954"/>
              <a:gd name="T31" fmla="*/ 179 h 1872"/>
              <a:gd name="T32" fmla="*/ 300 w 954"/>
              <a:gd name="T33" fmla="*/ 125 h 1872"/>
              <a:gd name="T34" fmla="*/ 223 w 954"/>
              <a:gd name="T35" fmla="*/ 72 h 1872"/>
              <a:gd name="T36" fmla="*/ 129 w 954"/>
              <a:gd name="T37" fmla="*/ 27 h 1872"/>
              <a:gd name="T38" fmla="*/ 0 w 954"/>
              <a:gd name="T39" fmla="*/ 0 h 1872"/>
              <a:gd name="T40" fmla="*/ 0 w 954"/>
              <a:gd name="T41" fmla="*/ 64 h 1872"/>
              <a:gd name="T42" fmla="*/ 0 w 954"/>
              <a:gd name="T43" fmla="*/ 0 h 18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54"/>
              <a:gd name="T67" fmla="*/ 0 h 1872"/>
              <a:gd name="T68" fmla="*/ 954 w 954"/>
              <a:gd name="T69" fmla="*/ 1872 h 18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54" h="1872">
                <a:moveTo>
                  <a:pt x="0" y="0"/>
                </a:moveTo>
                <a:lnTo>
                  <a:pt x="0" y="1871"/>
                </a:lnTo>
                <a:lnTo>
                  <a:pt x="953" y="1871"/>
                </a:lnTo>
                <a:lnTo>
                  <a:pt x="953" y="1279"/>
                </a:lnTo>
                <a:lnTo>
                  <a:pt x="876" y="1172"/>
                </a:lnTo>
                <a:lnTo>
                  <a:pt x="824" y="1100"/>
                </a:lnTo>
                <a:lnTo>
                  <a:pt x="781" y="1030"/>
                </a:lnTo>
                <a:lnTo>
                  <a:pt x="747" y="939"/>
                </a:lnTo>
                <a:lnTo>
                  <a:pt x="704" y="832"/>
                </a:lnTo>
                <a:lnTo>
                  <a:pt x="678" y="734"/>
                </a:lnTo>
                <a:lnTo>
                  <a:pt x="643" y="626"/>
                </a:lnTo>
                <a:lnTo>
                  <a:pt x="601" y="538"/>
                </a:lnTo>
                <a:lnTo>
                  <a:pt x="558" y="431"/>
                </a:lnTo>
                <a:lnTo>
                  <a:pt x="514" y="359"/>
                </a:lnTo>
                <a:lnTo>
                  <a:pt x="455" y="270"/>
                </a:lnTo>
                <a:lnTo>
                  <a:pt x="378" y="179"/>
                </a:lnTo>
                <a:lnTo>
                  <a:pt x="300" y="125"/>
                </a:lnTo>
                <a:lnTo>
                  <a:pt x="223" y="72"/>
                </a:lnTo>
                <a:lnTo>
                  <a:pt x="129" y="27"/>
                </a:lnTo>
                <a:lnTo>
                  <a:pt x="0" y="0"/>
                </a:lnTo>
                <a:lnTo>
                  <a:pt x="0" y="64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524024" y="4000009"/>
            <a:ext cx="1134077" cy="887203"/>
          </a:xfrm>
          <a:custGeom>
            <a:avLst/>
            <a:gdLst>
              <a:gd name="T0" fmla="*/ 0 w 714"/>
              <a:gd name="T1" fmla="*/ 0 h 582"/>
              <a:gd name="T2" fmla="*/ 0 w 714"/>
              <a:gd name="T3" fmla="*/ 9 h 582"/>
              <a:gd name="T4" fmla="*/ 0 w 714"/>
              <a:gd name="T5" fmla="*/ 581 h 582"/>
              <a:gd name="T6" fmla="*/ 713 w 714"/>
              <a:gd name="T7" fmla="*/ 581 h 582"/>
              <a:gd name="T8" fmla="*/ 713 w 714"/>
              <a:gd name="T9" fmla="*/ 410 h 582"/>
              <a:gd name="T10" fmla="*/ 584 w 714"/>
              <a:gd name="T11" fmla="*/ 375 h 582"/>
              <a:gd name="T12" fmla="*/ 438 w 714"/>
              <a:gd name="T13" fmla="*/ 303 h 582"/>
              <a:gd name="T14" fmla="*/ 266 w 714"/>
              <a:gd name="T15" fmla="*/ 222 h 582"/>
              <a:gd name="T16" fmla="*/ 145 w 714"/>
              <a:gd name="T17" fmla="*/ 134 h 582"/>
              <a:gd name="T18" fmla="*/ 34 w 714"/>
              <a:gd name="T19" fmla="*/ 44 h 582"/>
              <a:gd name="T20" fmla="*/ 9 w 714"/>
              <a:gd name="T21" fmla="*/ 9 h 582"/>
              <a:gd name="T22" fmla="*/ 0 w 714"/>
              <a:gd name="T23" fmla="*/ 0 h 5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4"/>
              <a:gd name="T37" fmla="*/ 0 h 582"/>
              <a:gd name="T38" fmla="*/ 714 w 714"/>
              <a:gd name="T39" fmla="*/ 582 h 5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4" h="582">
                <a:moveTo>
                  <a:pt x="0" y="0"/>
                </a:moveTo>
                <a:lnTo>
                  <a:pt x="0" y="9"/>
                </a:lnTo>
                <a:lnTo>
                  <a:pt x="0" y="581"/>
                </a:lnTo>
                <a:lnTo>
                  <a:pt x="713" y="581"/>
                </a:lnTo>
                <a:lnTo>
                  <a:pt x="713" y="410"/>
                </a:lnTo>
                <a:lnTo>
                  <a:pt x="584" y="375"/>
                </a:lnTo>
                <a:lnTo>
                  <a:pt x="438" y="303"/>
                </a:lnTo>
                <a:lnTo>
                  <a:pt x="266" y="222"/>
                </a:lnTo>
                <a:lnTo>
                  <a:pt x="145" y="134"/>
                </a:lnTo>
                <a:lnTo>
                  <a:pt x="34" y="44"/>
                </a:lnTo>
                <a:lnTo>
                  <a:pt x="9" y="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1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193370" y="3534147"/>
            <a:ext cx="597899" cy="879488"/>
            <a:chOff x="1245" y="2727"/>
            <a:chExt cx="230" cy="353"/>
          </a:xfrm>
        </p:grpSpPr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1307" y="3003"/>
              <a:ext cx="98" cy="77"/>
              <a:chOff x="1307" y="3003"/>
              <a:chExt cx="98" cy="77"/>
            </a:xfrm>
          </p:grpSpPr>
          <p:grpSp>
            <p:nvGrpSpPr>
              <p:cNvPr id="30" name="Group 29"/>
              <p:cNvGrpSpPr>
                <a:grpSpLocks/>
              </p:cNvGrpSpPr>
              <p:nvPr/>
            </p:nvGrpSpPr>
            <p:grpSpPr bwMode="auto">
              <a:xfrm>
                <a:off x="1307" y="3003"/>
                <a:ext cx="98" cy="77"/>
                <a:chOff x="1307" y="3003"/>
                <a:chExt cx="98" cy="77"/>
              </a:xfrm>
            </p:grpSpPr>
            <p:grpSp>
              <p:nvGrpSpPr>
                <p:cNvPr id="36" name="Group 21"/>
                <p:cNvGrpSpPr>
                  <a:grpSpLocks/>
                </p:cNvGrpSpPr>
                <p:nvPr/>
              </p:nvGrpSpPr>
              <p:grpSpPr bwMode="auto">
                <a:xfrm>
                  <a:off x="1333" y="3068"/>
                  <a:ext cx="51" cy="12"/>
                  <a:chOff x="1333" y="3068"/>
                  <a:chExt cx="51" cy="12"/>
                </a:xfrm>
              </p:grpSpPr>
              <p:sp>
                <p:nvSpPr>
                  <p:cNvPr id="45" name="Freeform 22"/>
                  <p:cNvSpPr>
                    <a:spLocks/>
                  </p:cNvSpPr>
                  <p:nvPr/>
                </p:nvSpPr>
                <p:spPr bwMode="auto">
                  <a:xfrm>
                    <a:off x="1333" y="3068"/>
                    <a:ext cx="51" cy="12"/>
                  </a:xfrm>
                  <a:custGeom>
                    <a:avLst/>
                    <a:gdLst>
                      <a:gd name="T0" fmla="*/ 0 w 51"/>
                      <a:gd name="T1" fmla="*/ 0 h 12"/>
                      <a:gd name="T2" fmla="*/ 10 w 51"/>
                      <a:gd name="T3" fmla="*/ 9 h 12"/>
                      <a:gd name="T4" fmla="*/ 12 w 51"/>
                      <a:gd name="T5" fmla="*/ 9 h 12"/>
                      <a:gd name="T6" fmla="*/ 13 w 51"/>
                      <a:gd name="T7" fmla="*/ 9 h 12"/>
                      <a:gd name="T8" fmla="*/ 14 w 51"/>
                      <a:gd name="T9" fmla="*/ 10 h 12"/>
                      <a:gd name="T10" fmla="*/ 15 w 51"/>
                      <a:gd name="T11" fmla="*/ 10 h 12"/>
                      <a:gd name="T12" fmla="*/ 18 w 51"/>
                      <a:gd name="T13" fmla="*/ 10 h 12"/>
                      <a:gd name="T14" fmla="*/ 19 w 51"/>
                      <a:gd name="T15" fmla="*/ 10 h 12"/>
                      <a:gd name="T16" fmla="*/ 21 w 51"/>
                      <a:gd name="T17" fmla="*/ 10 h 12"/>
                      <a:gd name="T18" fmla="*/ 23 w 51"/>
                      <a:gd name="T19" fmla="*/ 11 h 12"/>
                      <a:gd name="T20" fmla="*/ 25 w 51"/>
                      <a:gd name="T21" fmla="*/ 11 h 12"/>
                      <a:gd name="T22" fmla="*/ 26 w 51"/>
                      <a:gd name="T23" fmla="*/ 11 h 12"/>
                      <a:gd name="T24" fmla="*/ 28 w 51"/>
                      <a:gd name="T25" fmla="*/ 11 h 12"/>
                      <a:gd name="T26" fmla="*/ 30 w 51"/>
                      <a:gd name="T27" fmla="*/ 10 h 12"/>
                      <a:gd name="T28" fmla="*/ 32 w 51"/>
                      <a:gd name="T29" fmla="*/ 10 h 12"/>
                      <a:gd name="T30" fmla="*/ 33 w 51"/>
                      <a:gd name="T31" fmla="*/ 10 h 12"/>
                      <a:gd name="T32" fmla="*/ 35 w 51"/>
                      <a:gd name="T33" fmla="*/ 10 h 12"/>
                      <a:gd name="T34" fmla="*/ 37 w 51"/>
                      <a:gd name="T35" fmla="*/ 10 h 12"/>
                      <a:gd name="T36" fmla="*/ 39 w 51"/>
                      <a:gd name="T37" fmla="*/ 9 h 12"/>
                      <a:gd name="T38" fmla="*/ 40 w 51"/>
                      <a:gd name="T39" fmla="*/ 9 h 12"/>
                      <a:gd name="T40" fmla="*/ 40 w 51"/>
                      <a:gd name="T41" fmla="*/ 9 h 12"/>
                      <a:gd name="T42" fmla="*/ 40 w 51"/>
                      <a:gd name="T43" fmla="*/ 8 h 12"/>
                      <a:gd name="T44" fmla="*/ 50 w 51"/>
                      <a:gd name="T45" fmla="*/ 0 h 12"/>
                      <a:gd name="T46" fmla="*/ 0 w 51"/>
                      <a:gd name="T47" fmla="*/ 0 h 12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51"/>
                      <a:gd name="T73" fmla="*/ 0 h 12"/>
                      <a:gd name="T74" fmla="*/ 51 w 51"/>
                      <a:gd name="T75" fmla="*/ 12 h 12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51" h="12">
                        <a:moveTo>
                          <a:pt x="0" y="0"/>
                        </a:moveTo>
                        <a:lnTo>
                          <a:pt x="10" y="9"/>
                        </a:lnTo>
                        <a:lnTo>
                          <a:pt x="12" y="9"/>
                        </a:lnTo>
                        <a:lnTo>
                          <a:pt x="13" y="9"/>
                        </a:lnTo>
                        <a:lnTo>
                          <a:pt x="14" y="10"/>
                        </a:lnTo>
                        <a:lnTo>
                          <a:pt x="15" y="10"/>
                        </a:lnTo>
                        <a:lnTo>
                          <a:pt x="18" y="10"/>
                        </a:lnTo>
                        <a:lnTo>
                          <a:pt x="19" y="10"/>
                        </a:lnTo>
                        <a:lnTo>
                          <a:pt x="21" y="10"/>
                        </a:lnTo>
                        <a:lnTo>
                          <a:pt x="23" y="11"/>
                        </a:lnTo>
                        <a:lnTo>
                          <a:pt x="25" y="11"/>
                        </a:lnTo>
                        <a:lnTo>
                          <a:pt x="26" y="11"/>
                        </a:lnTo>
                        <a:lnTo>
                          <a:pt x="28" y="11"/>
                        </a:lnTo>
                        <a:lnTo>
                          <a:pt x="30" y="10"/>
                        </a:lnTo>
                        <a:lnTo>
                          <a:pt x="32" y="10"/>
                        </a:lnTo>
                        <a:lnTo>
                          <a:pt x="33" y="10"/>
                        </a:lnTo>
                        <a:lnTo>
                          <a:pt x="35" y="10"/>
                        </a:lnTo>
                        <a:lnTo>
                          <a:pt x="37" y="10"/>
                        </a:lnTo>
                        <a:lnTo>
                          <a:pt x="39" y="9"/>
                        </a:lnTo>
                        <a:lnTo>
                          <a:pt x="40" y="9"/>
                        </a:lnTo>
                        <a:lnTo>
                          <a:pt x="40" y="8"/>
                        </a:lnTo>
                        <a:lnTo>
                          <a:pt x="5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6" name="Freeform 23"/>
                  <p:cNvSpPr>
                    <a:spLocks/>
                  </p:cNvSpPr>
                  <p:nvPr/>
                </p:nvSpPr>
                <p:spPr bwMode="auto">
                  <a:xfrm>
                    <a:off x="1342" y="3068"/>
                    <a:ext cx="19" cy="12"/>
                  </a:xfrm>
                  <a:custGeom>
                    <a:avLst/>
                    <a:gdLst>
                      <a:gd name="T0" fmla="*/ 0 w 19"/>
                      <a:gd name="T1" fmla="*/ 0 h 12"/>
                      <a:gd name="T2" fmla="*/ 5 w 19"/>
                      <a:gd name="T3" fmla="*/ 10 h 12"/>
                      <a:gd name="T4" fmla="*/ 6 w 19"/>
                      <a:gd name="T5" fmla="*/ 10 h 12"/>
                      <a:gd name="T6" fmla="*/ 8 w 19"/>
                      <a:gd name="T7" fmla="*/ 10 h 12"/>
                      <a:gd name="T8" fmla="*/ 9 w 19"/>
                      <a:gd name="T9" fmla="*/ 10 h 12"/>
                      <a:gd name="T10" fmla="*/ 10 w 19"/>
                      <a:gd name="T11" fmla="*/ 10 h 12"/>
                      <a:gd name="T12" fmla="*/ 12 w 19"/>
                      <a:gd name="T13" fmla="*/ 11 h 12"/>
                      <a:gd name="T14" fmla="*/ 14 w 19"/>
                      <a:gd name="T15" fmla="*/ 11 h 12"/>
                      <a:gd name="T16" fmla="*/ 15 w 19"/>
                      <a:gd name="T17" fmla="*/ 11 h 12"/>
                      <a:gd name="T18" fmla="*/ 16 w 19"/>
                      <a:gd name="T19" fmla="*/ 11 h 12"/>
                      <a:gd name="T20" fmla="*/ 18 w 19"/>
                      <a:gd name="T21" fmla="*/ 0 h 12"/>
                      <a:gd name="T22" fmla="*/ 0 w 19"/>
                      <a:gd name="T23" fmla="*/ 0 h 1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9"/>
                      <a:gd name="T37" fmla="*/ 0 h 12"/>
                      <a:gd name="T38" fmla="*/ 19 w 19"/>
                      <a:gd name="T39" fmla="*/ 12 h 12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9" h="12">
                        <a:moveTo>
                          <a:pt x="0" y="0"/>
                        </a:moveTo>
                        <a:lnTo>
                          <a:pt x="5" y="10"/>
                        </a:lnTo>
                        <a:lnTo>
                          <a:pt x="6" y="10"/>
                        </a:lnTo>
                        <a:lnTo>
                          <a:pt x="8" y="10"/>
                        </a:lnTo>
                        <a:lnTo>
                          <a:pt x="9" y="10"/>
                        </a:lnTo>
                        <a:lnTo>
                          <a:pt x="10" y="10"/>
                        </a:lnTo>
                        <a:lnTo>
                          <a:pt x="12" y="11"/>
                        </a:lnTo>
                        <a:lnTo>
                          <a:pt x="14" y="11"/>
                        </a:lnTo>
                        <a:lnTo>
                          <a:pt x="15" y="11"/>
                        </a:lnTo>
                        <a:lnTo>
                          <a:pt x="16" y="11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404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</p:grpSp>
            <p:grpSp>
              <p:nvGrpSpPr>
                <p:cNvPr id="37" name="Group 24"/>
                <p:cNvGrpSpPr>
                  <a:grpSpLocks/>
                </p:cNvGrpSpPr>
                <p:nvPr/>
              </p:nvGrpSpPr>
              <p:grpSpPr bwMode="auto">
                <a:xfrm>
                  <a:off x="1307" y="3003"/>
                  <a:ext cx="98" cy="62"/>
                  <a:chOff x="1307" y="3003"/>
                  <a:chExt cx="98" cy="62"/>
                </a:xfrm>
              </p:grpSpPr>
              <p:sp>
                <p:nvSpPr>
                  <p:cNvPr id="38" name="Freeform 25"/>
                  <p:cNvSpPr>
                    <a:spLocks/>
                  </p:cNvSpPr>
                  <p:nvPr/>
                </p:nvSpPr>
                <p:spPr bwMode="auto">
                  <a:xfrm>
                    <a:off x="1307" y="3003"/>
                    <a:ext cx="98" cy="62"/>
                  </a:xfrm>
                  <a:custGeom>
                    <a:avLst/>
                    <a:gdLst>
                      <a:gd name="T0" fmla="*/ 2 w 98"/>
                      <a:gd name="T1" fmla="*/ 2 h 62"/>
                      <a:gd name="T2" fmla="*/ 2 w 98"/>
                      <a:gd name="T3" fmla="*/ 4 h 62"/>
                      <a:gd name="T4" fmla="*/ 2 w 98"/>
                      <a:gd name="T5" fmla="*/ 7 h 62"/>
                      <a:gd name="T6" fmla="*/ 0 w 98"/>
                      <a:gd name="T7" fmla="*/ 10 h 62"/>
                      <a:gd name="T8" fmla="*/ 2 w 98"/>
                      <a:gd name="T9" fmla="*/ 12 h 62"/>
                      <a:gd name="T10" fmla="*/ 2 w 98"/>
                      <a:gd name="T11" fmla="*/ 13 h 62"/>
                      <a:gd name="T12" fmla="*/ 2 w 98"/>
                      <a:gd name="T13" fmla="*/ 16 h 62"/>
                      <a:gd name="T14" fmla="*/ 2 w 98"/>
                      <a:gd name="T15" fmla="*/ 18 h 62"/>
                      <a:gd name="T16" fmla="*/ 0 w 98"/>
                      <a:gd name="T17" fmla="*/ 20 h 62"/>
                      <a:gd name="T18" fmla="*/ 2 w 98"/>
                      <a:gd name="T19" fmla="*/ 22 h 62"/>
                      <a:gd name="T20" fmla="*/ 2 w 98"/>
                      <a:gd name="T21" fmla="*/ 23 h 62"/>
                      <a:gd name="T22" fmla="*/ 2 w 98"/>
                      <a:gd name="T23" fmla="*/ 26 h 62"/>
                      <a:gd name="T24" fmla="*/ 2 w 98"/>
                      <a:gd name="T25" fmla="*/ 28 h 62"/>
                      <a:gd name="T26" fmla="*/ 0 w 98"/>
                      <a:gd name="T27" fmla="*/ 30 h 62"/>
                      <a:gd name="T28" fmla="*/ 2 w 98"/>
                      <a:gd name="T29" fmla="*/ 31 h 62"/>
                      <a:gd name="T30" fmla="*/ 4 w 98"/>
                      <a:gd name="T31" fmla="*/ 34 h 62"/>
                      <a:gd name="T32" fmla="*/ 4 w 98"/>
                      <a:gd name="T33" fmla="*/ 37 h 62"/>
                      <a:gd name="T34" fmla="*/ 2 w 98"/>
                      <a:gd name="T35" fmla="*/ 39 h 62"/>
                      <a:gd name="T36" fmla="*/ 2 w 98"/>
                      <a:gd name="T37" fmla="*/ 40 h 62"/>
                      <a:gd name="T38" fmla="*/ 5 w 98"/>
                      <a:gd name="T39" fmla="*/ 42 h 62"/>
                      <a:gd name="T40" fmla="*/ 12 w 98"/>
                      <a:gd name="T41" fmla="*/ 48 h 62"/>
                      <a:gd name="T42" fmla="*/ 17 w 98"/>
                      <a:gd name="T43" fmla="*/ 54 h 62"/>
                      <a:gd name="T44" fmla="*/ 23 w 98"/>
                      <a:gd name="T45" fmla="*/ 57 h 62"/>
                      <a:gd name="T46" fmla="*/ 32 w 98"/>
                      <a:gd name="T47" fmla="*/ 60 h 62"/>
                      <a:gd name="T48" fmla="*/ 42 w 98"/>
                      <a:gd name="T49" fmla="*/ 61 h 62"/>
                      <a:gd name="T50" fmla="*/ 56 w 98"/>
                      <a:gd name="T51" fmla="*/ 61 h 62"/>
                      <a:gd name="T52" fmla="*/ 66 w 98"/>
                      <a:gd name="T53" fmla="*/ 60 h 62"/>
                      <a:gd name="T54" fmla="*/ 74 w 98"/>
                      <a:gd name="T55" fmla="*/ 58 h 62"/>
                      <a:gd name="T56" fmla="*/ 79 w 98"/>
                      <a:gd name="T57" fmla="*/ 57 h 62"/>
                      <a:gd name="T58" fmla="*/ 82 w 98"/>
                      <a:gd name="T59" fmla="*/ 54 h 62"/>
                      <a:gd name="T60" fmla="*/ 92 w 98"/>
                      <a:gd name="T61" fmla="*/ 42 h 62"/>
                      <a:gd name="T62" fmla="*/ 95 w 98"/>
                      <a:gd name="T63" fmla="*/ 39 h 62"/>
                      <a:gd name="T64" fmla="*/ 95 w 98"/>
                      <a:gd name="T65" fmla="*/ 37 h 62"/>
                      <a:gd name="T66" fmla="*/ 93 w 98"/>
                      <a:gd name="T67" fmla="*/ 33 h 62"/>
                      <a:gd name="T68" fmla="*/ 93 w 98"/>
                      <a:gd name="T69" fmla="*/ 31 h 62"/>
                      <a:gd name="T70" fmla="*/ 95 w 98"/>
                      <a:gd name="T71" fmla="*/ 30 h 62"/>
                      <a:gd name="T72" fmla="*/ 97 w 98"/>
                      <a:gd name="T73" fmla="*/ 28 h 62"/>
                      <a:gd name="T74" fmla="*/ 95 w 98"/>
                      <a:gd name="T75" fmla="*/ 26 h 62"/>
                      <a:gd name="T76" fmla="*/ 95 w 98"/>
                      <a:gd name="T77" fmla="*/ 24 h 62"/>
                      <a:gd name="T78" fmla="*/ 93 w 98"/>
                      <a:gd name="T79" fmla="*/ 22 h 62"/>
                      <a:gd name="T80" fmla="*/ 95 w 98"/>
                      <a:gd name="T81" fmla="*/ 21 h 62"/>
                      <a:gd name="T82" fmla="*/ 95 w 98"/>
                      <a:gd name="T83" fmla="*/ 19 h 62"/>
                      <a:gd name="T84" fmla="*/ 95 w 98"/>
                      <a:gd name="T85" fmla="*/ 16 h 62"/>
                      <a:gd name="T86" fmla="*/ 95 w 98"/>
                      <a:gd name="T87" fmla="*/ 14 h 62"/>
                      <a:gd name="T88" fmla="*/ 93 w 98"/>
                      <a:gd name="T89" fmla="*/ 12 h 62"/>
                      <a:gd name="T90" fmla="*/ 95 w 98"/>
                      <a:gd name="T91" fmla="*/ 10 h 62"/>
                      <a:gd name="T92" fmla="*/ 97 w 98"/>
                      <a:gd name="T93" fmla="*/ 7 h 62"/>
                      <a:gd name="T94" fmla="*/ 95 w 98"/>
                      <a:gd name="T95" fmla="*/ 5 h 62"/>
                      <a:gd name="T96" fmla="*/ 95 w 98"/>
                      <a:gd name="T97" fmla="*/ 4 h 62"/>
                      <a:gd name="T98" fmla="*/ 95 w 98"/>
                      <a:gd name="T99" fmla="*/ 2 h 62"/>
                      <a:gd name="T100" fmla="*/ 2 w 98"/>
                      <a:gd name="T101" fmla="*/ 0 h 62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98"/>
                      <a:gd name="T154" fmla="*/ 0 h 62"/>
                      <a:gd name="T155" fmla="*/ 98 w 98"/>
                      <a:gd name="T156" fmla="*/ 62 h 62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98" h="62">
                        <a:moveTo>
                          <a:pt x="2" y="0"/>
                        </a:move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2" y="8"/>
                        </a:lnTo>
                        <a:lnTo>
                          <a:pt x="0" y="10"/>
                        </a:lnTo>
                        <a:lnTo>
                          <a:pt x="0" y="11"/>
                        </a:lnTo>
                        <a:lnTo>
                          <a:pt x="2" y="12"/>
                        </a:lnTo>
                        <a:lnTo>
                          <a:pt x="2" y="13"/>
                        </a:lnTo>
                        <a:lnTo>
                          <a:pt x="4" y="15"/>
                        </a:lnTo>
                        <a:lnTo>
                          <a:pt x="2" y="16"/>
                        </a:lnTo>
                        <a:lnTo>
                          <a:pt x="2" y="17"/>
                        </a:lnTo>
                        <a:lnTo>
                          <a:pt x="2" y="18"/>
                        </a:lnTo>
                        <a:lnTo>
                          <a:pt x="0" y="19"/>
                        </a:lnTo>
                        <a:lnTo>
                          <a:pt x="0" y="20"/>
                        </a:lnTo>
                        <a:lnTo>
                          <a:pt x="2" y="21"/>
                        </a:lnTo>
                        <a:lnTo>
                          <a:pt x="2" y="22"/>
                        </a:lnTo>
                        <a:lnTo>
                          <a:pt x="2" y="23"/>
                        </a:lnTo>
                        <a:lnTo>
                          <a:pt x="4" y="24"/>
                        </a:lnTo>
                        <a:lnTo>
                          <a:pt x="2" y="26"/>
                        </a:lnTo>
                        <a:lnTo>
                          <a:pt x="2" y="27"/>
                        </a:lnTo>
                        <a:lnTo>
                          <a:pt x="2" y="28"/>
                        </a:lnTo>
                        <a:lnTo>
                          <a:pt x="0" y="29"/>
                        </a:lnTo>
                        <a:lnTo>
                          <a:pt x="0" y="30"/>
                        </a:lnTo>
                        <a:lnTo>
                          <a:pt x="0" y="31"/>
                        </a:lnTo>
                        <a:lnTo>
                          <a:pt x="2" y="31"/>
                        </a:lnTo>
                        <a:lnTo>
                          <a:pt x="2" y="32"/>
                        </a:lnTo>
                        <a:lnTo>
                          <a:pt x="4" y="34"/>
                        </a:lnTo>
                        <a:lnTo>
                          <a:pt x="4" y="35"/>
                        </a:lnTo>
                        <a:lnTo>
                          <a:pt x="4" y="37"/>
                        </a:lnTo>
                        <a:lnTo>
                          <a:pt x="2" y="38"/>
                        </a:lnTo>
                        <a:lnTo>
                          <a:pt x="2" y="39"/>
                        </a:lnTo>
                        <a:lnTo>
                          <a:pt x="2" y="40"/>
                        </a:lnTo>
                        <a:lnTo>
                          <a:pt x="2" y="41"/>
                        </a:lnTo>
                        <a:lnTo>
                          <a:pt x="5" y="42"/>
                        </a:lnTo>
                        <a:lnTo>
                          <a:pt x="7" y="45"/>
                        </a:lnTo>
                        <a:lnTo>
                          <a:pt x="12" y="48"/>
                        </a:lnTo>
                        <a:lnTo>
                          <a:pt x="15" y="52"/>
                        </a:lnTo>
                        <a:lnTo>
                          <a:pt x="17" y="54"/>
                        </a:lnTo>
                        <a:lnTo>
                          <a:pt x="20" y="55"/>
                        </a:lnTo>
                        <a:lnTo>
                          <a:pt x="23" y="57"/>
                        </a:lnTo>
                        <a:lnTo>
                          <a:pt x="27" y="58"/>
                        </a:lnTo>
                        <a:lnTo>
                          <a:pt x="32" y="60"/>
                        </a:lnTo>
                        <a:lnTo>
                          <a:pt x="38" y="60"/>
                        </a:lnTo>
                        <a:lnTo>
                          <a:pt x="42" y="61"/>
                        </a:lnTo>
                        <a:lnTo>
                          <a:pt x="49" y="61"/>
                        </a:lnTo>
                        <a:lnTo>
                          <a:pt x="56" y="61"/>
                        </a:lnTo>
                        <a:lnTo>
                          <a:pt x="61" y="61"/>
                        </a:lnTo>
                        <a:lnTo>
                          <a:pt x="66" y="60"/>
                        </a:lnTo>
                        <a:lnTo>
                          <a:pt x="70" y="59"/>
                        </a:lnTo>
                        <a:lnTo>
                          <a:pt x="74" y="58"/>
                        </a:lnTo>
                        <a:lnTo>
                          <a:pt x="77" y="57"/>
                        </a:lnTo>
                        <a:lnTo>
                          <a:pt x="79" y="57"/>
                        </a:lnTo>
                        <a:lnTo>
                          <a:pt x="80" y="55"/>
                        </a:lnTo>
                        <a:lnTo>
                          <a:pt x="82" y="54"/>
                        </a:lnTo>
                        <a:lnTo>
                          <a:pt x="88" y="48"/>
                        </a:lnTo>
                        <a:lnTo>
                          <a:pt x="92" y="42"/>
                        </a:lnTo>
                        <a:lnTo>
                          <a:pt x="95" y="39"/>
                        </a:lnTo>
                        <a:lnTo>
                          <a:pt x="95" y="38"/>
                        </a:lnTo>
                        <a:lnTo>
                          <a:pt x="95" y="37"/>
                        </a:lnTo>
                        <a:lnTo>
                          <a:pt x="93" y="35"/>
                        </a:lnTo>
                        <a:lnTo>
                          <a:pt x="93" y="33"/>
                        </a:lnTo>
                        <a:lnTo>
                          <a:pt x="93" y="32"/>
                        </a:lnTo>
                        <a:lnTo>
                          <a:pt x="93" y="31"/>
                        </a:lnTo>
                        <a:lnTo>
                          <a:pt x="95" y="31"/>
                        </a:lnTo>
                        <a:lnTo>
                          <a:pt x="95" y="30"/>
                        </a:lnTo>
                        <a:lnTo>
                          <a:pt x="95" y="29"/>
                        </a:lnTo>
                        <a:lnTo>
                          <a:pt x="97" y="28"/>
                        </a:lnTo>
                        <a:lnTo>
                          <a:pt x="97" y="27"/>
                        </a:lnTo>
                        <a:lnTo>
                          <a:pt x="95" y="26"/>
                        </a:lnTo>
                        <a:lnTo>
                          <a:pt x="95" y="25"/>
                        </a:lnTo>
                        <a:lnTo>
                          <a:pt x="95" y="24"/>
                        </a:lnTo>
                        <a:lnTo>
                          <a:pt x="93" y="23"/>
                        </a:lnTo>
                        <a:lnTo>
                          <a:pt x="93" y="22"/>
                        </a:lnTo>
                        <a:lnTo>
                          <a:pt x="95" y="21"/>
                        </a:lnTo>
                        <a:lnTo>
                          <a:pt x="95" y="20"/>
                        </a:lnTo>
                        <a:lnTo>
                          <a:pt x="95" y="19"/>
                        </a:lnTo>
                        <a:lnTo>
                          <a:pt x="95" y="17"/>
                        </a:lnTo>
                        <a:lnTo>
                          <a:pt x="95" y="16"/>
                        </a:lnTo>
                        <a:lnTo>
                          <a:pt x="95" y="15"/>
                        </a:lnTo>
                        <a:lnTo>
                          <a:pt x="95" y="14"/>
                        </a:lnTo>
                        <a:lnTo>
                          <a:pt x="93" y="13"/>
                        </a:lnTo>
                        <a:lnTo>
                          <a:pt x="93" y="12"/>
                        </a:lnTo>
                        <a:lnTo>
                          <a:pt x="95" y="11"/>
                        </a:lnTo>
                        <a:lnTo>
                          <a:pt x="95" y="10"/>
                        </a:lnTo>
                        <a:lnTo>
                          <a:pt x="97" y="8"/>
                        </a:lnTo>
                        <a:lnTo>
                          <a:pt x="97" y="7"/>
                        </a:lnTo>
                        <a:lnTo>
                          <a:pt x="97" y="6"/>
                        </a:lnTo>
                        <a:lnTo>
                          <a:pt x="95" y="5"/>
                        </a:lnTo>
                        <a:lnTo>
                          <a:pt x="95" y="4"/>
                        </a:lnTo>
                        <a:lnTo>
                          <a:pt x="95" y="3"/>
                        </a:lnTo>
                        <a:lnTo>
                          <a:pt x="95" y="2"/>
                        </a:lnTo>
                        <a:lnTo>
                          <a:pt x="95" y="0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FE9B03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39" name="Freeform 26"/>
                  <p:cNvSpPr>
                    <a:spLocks/>
                  </p:cNvSpPr>
                  <p:nvPr/>
                </p:nvSpPr>
                <p:spPr bwMode="auto">
                  <a:xfrm>
                    <a:off x="1307" y="3012"/>
                    <a:ext cx="9" cy="2"/>
                  </a:xfrm>
                  <a:custGeom>
                    <a:avLst/>
                    <a:gdLst>
                      <a:gd name="T0" fmla="*/ 1 w 9"/>
                      <a:gd name="T1" fmla="*/ 0 h 2"/>
                      <a:gd name="T2" fmla="*/ 1 w 9"/>
                      <a:gd name="T3" fmla="*/ 0 h 2"/>
                      <a:gd name="T4" fmla="*/ 2 w 9"/>
                      <a:gd name="T5" fmla="*/ 0 h 2"/>
                      <a:gd name="T6" fmla="*/ 3 w 9"/>
                      <a:gd name="T7" fmla="*/ 0 h 2"/>
                      <a:gd name="T8" fmla="*/ 5 w 9"/>
                      <a:gd name="T9" fmla="*/ 1 h 2"/>
                      <a:gd name="T10" fmla="*/ 7 w 9"/>
                      <a:gd name="T11" fmla="*/ 1 h 2"/>
                      <a:gd name="T12" fmla="*/ 8 w 9"/>
                      <a:gd name="T13" fmla="*/ 1 h 2"/>
                      <a:gd name="T14" fmla="*/ 8 w 9"/>
                      <a:gd name="T15" fmla="*/ 1 h 2"/>
                      <a:gd name="T16" fmla="*/ 5 w 9"/>
                      <a:gd name="T17" fmla="*/ 1 h 2"/>
                      <a:gd name="T18" fmla="*/ 3 w 9"/>
                      <a:gd name="T19" fmla="*/ 1 h 2"/>
                      <a:gd name="T20" fmla="*/ 2 w 9"/>
                      <a:gd name="T21" fmla="*/ 1 h 2"/>
                      <a:gd name="T22" fmla="*/ 3 w 9"/>
                      <a:gd name="T23" fmla="*/ 1 h 2"/>
                      <a:gd name="T24" fmla="*/ 3 w 9"/>
                      <a:gd name="T25" fmla="*/ 1 h 2"/>
                      <a:gd name="T26" fmla="*/ 2 w 9"/>
                      <a:gd name="T27" fmla="*/ 1 h 2"/>
                      <a:gd name="T28" fmla="*/ 1 w 9"/>
                      <a:gd name="T29" fmla="*/ 1 h 2"/>
                      <a:gd name="T30" fmla="*/ 0 w 9"/>
                      <a:gd name="T31" fmla="*/ 0 h 2"/>
                      <a:gd name="T32" fmla="*/ 0 w 9"/>
                      <a:gd name="T33" fmla="*/ 0 h 2"/>
                      <a:gd name="T34" fmla="*/ 1 w 9"/>
                      <a:gd name="T35" fmla="*/ 0 h 2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9"/>
                      <a:gd name="T55" fmla="*/ 0 h 2"/>
                      <a:gd name="T56" fmla="*/ 9 w 9"/>
                      <a:gd name="T57" fmla="*/ 2 h 2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9" h="2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1"/>
                        </a:lnTo>
                        <a:lnTo>
                          <a:pt x="7" y="1"/>
                        </a:lnTo>
                        <a:lnTo>
                          <a:pt x="8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0" name="Freeform 27"/>
                  <p:cNvSpPr>
                    <a:spLocks/>
                  </p:cNvSpPr>
                  <p:nvPr/>
                </p:nvSpPr>
                <p:spPr bwMode="auto">
                  <a:xfrm>
                    <a:off x="1307" y="3024"/>
                    <a:ext cx="13" cy="1"/>
                  </a:xfrm>
                  <a:custGeom>
                    <a:avLst/>
                    <a:gdLst>
                      <a:gd name="T0" fmla="*/ 0 w 13"/>
                      <a:gd name="T1" fmla="*/ 0 h 1"/>
                      <a:gd name="T2" fmla="*/ 1 w 13"/>
                      <a:gd name="T3" fmla="*/ 0 h 1"/>
                      <a:gd name="T4" fmla="*/ 1 w 13"/>
                      <a:gd name="T5" fmla="*/ 0 h 1"/>
                      <a:gd name="T6" fmla="*/ 2 w 13"/>
                      <a:gd name="T7" fmla="*/ 0 h 1"/>
                      <a:gd name="T8" fmla="*/ 3 w 13"/>
                      <a:gd name="T9" fmla="*/ 0 h 1"/>
                      <a:gd name="T10" fmla="*/ 5 w 13"/>
                      <a:gd name="T11" fmla="*/ 0 h 1"/>
                      <a:gd name="T12" fmla="*/ 8 w 13"/>
                      <a:gd name="T13" fmla="*/ 0 h 1"/>
                      <a:gd name="T14" fmla="*/ 10 w 13"/>
                      <a:gd name="T15" fmla="*/ 0 h 1"/>
                      <a:gd name="T16" fmla="*/ 12 w 13"/>
                      <a:gd name="T17" fmla="*/ 0 h 1"/>
                      <a:gd name="T18" fmla="*/ 8 w 13"/>
                      <a:gd name="T19" fmla="*/ 0 h 1"/>
                      <a:gd name="T20" fmla="*/ 5 w 13"/>
                      <a:gd name="T21" fmla="*/ 0 h 1"/>
                      <a:gd name="T22" fmla="*/ 4 w 13"/>
                      <a:gd name="T23" fmla="*/ 0 h 1"/>
                      <a:gd name="T24" fmla="*/ 3 w 13"/>
                      <a:gd name="T25" fmla="*/ 0 h 1"/>
                      <a:gd name="T26" fmla="*/ 3 w 13"/>
                      <a:gd name="T27" fmla="*/ 0 h 1"/>
                      <a:gd name="T28" fmla="*/ 3 w 13"/>
                      <a:gd name="T29" fmla="*/ 0 h 1"/>
                      <a:gd name="T30" fmla="*/ 2 w 13"/>
                      <a:gd name="T31" fmla="*/ 0 h 1"/>
                      <a:gd name="T32" fmla="*/ 1 w 13"/>
                      <a:gd name="T33" fmla="*/ 0 h 1"/>
                      <a:gd name="T34" fmla="*/ 0 w 13"/>
                      <a:gd name="T35" fmla="*/ 0 h 1"/>
                      <a:gd name="T36" fmla="*/ 0 w 13"/>
                      <a:gd name="T37" fmla="*/ 0 h 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3"/>
                      <a:gd name="T58" fmla="*/ 0 h 1"/>
                      <a:gd name="T59" fmla="*/ 13 w 13"/>
                      <a:gd name="T60" fmla="*/ 1 h 1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3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2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4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1" name="Freeform 28"/>
                  <p:cNvSpPr>
                    <a:spLocks/>
                  </p:cNvSpPr>
                  <p:nvPr/>
                </p:nvSpPr>
                <p:spPr bwMode="auto">
                  <a:xfrm>
                    <a:off x="1307" y="3035"/>
                    <a:ext cx="14" cy="2"/>
                  </a:xfrm>
                  <a:custGeom>
                    <a:avLst/>
                    <a:gdLst>
                      <a:gd name="T0" fmla="*/ 0 w 14"/>
                      <a:gd name="T1" fmla="*/ 0 h 2"/>
                      <a:gd name="T2" fmla="*/ 1 w 14"/>
                      <a:gd name="T3" fmla="*/ 0 h 2"/>
                      <a:gd name="T4" fmla="*/ 2 w 14"/>
                      <a:gd name="T5" fmla="*/ 0 h 2"/>
                      <a:gd name="T6" fmla="*/ 3 w 14"/>
                      <a:gd name="T7" fmla="*/ 0 h 2"/>
                      <a:gd name="T8" fmla="*/ 3 w 14"/>
                      <a:gd name="T9" fmla="*/ 0 h 2"/>
                      <a:gd name="T10" fmla="*/ 5 w 14"/>
                      <a:gd name="T11" fmla="*/ 0 h 2"/>
                      <a:gd name="T12" fmla="*/ 7 w 14"/>
                      <a:gd name="T13" fmla="*/ 0 h 2"/>
                      <a:gd name="T14" fmla="*/ 10 w 14"/>
                      <a:gd name="T15" fmla="*/ 1 h 2"/>
                      <a:gd name="T16" fmla="*/ 13 w 14"/>
                      <a:gd name="T17" fmla="*/ 1 h 2"/>
                      <a:gd name="T18" fmla="*/ 13 w 14"/>
                      <a:gd name="T19" fmla="*/ 1 h 2"/>
                      <a:gd name="T20" fmla="*/ 10 w 14"/>
                      <a:gd name="T21" fmla="*/ 1 h 2"/>
                      <a:gd name="T22" fmla="*/ 8 w 14"/>
                      <a:gd name="T23" fmla="*/ 1 h 2"/>
                      <a:gd name="T24" fmla="*/ 6 w 14"/>
                      <a:gd name="T25" fmla="*/ 1 h 2"/>
                      <a:gd name="T26" fmla="*/ 5 w 14"/>
                      <a:gd name="T27" fmla="*/ 1 h 2"/>
                      <a:gd name="T28" fmla="*/ 3 w 14"/>
                      <a:gd name="T29" fmla="*/ 1 h 2"/>
                      <a:gd name="T30" fmla="*/ 3 w 14"/>
                      <a:gd name="T31" fmla="*/ 1 h 2"/>
                      <a:gd name="T32" fmla="*/ 3 w 14"/>
                      <a:gd name="T33" fmla="*/ 1 h 2"/>
                      <a:gd name="T34" fmla="*/ 2 w 14"/>
                      <a:gd name="T35" fmla="*/ 1 h 2"/>
                      <a:gd name="T36" fmla="*/ 1 w 14"/>
                      <a:gd name="T37" fmla="*/ 0 h 2"/>
                      <a:gd name="T38" fmla="*/ 0 w 14"/>
                      <a:gd name="T39" fmla="*/ 0 h 2"/>
                      <a:gd name="T40" fmla="*/ 0 w 14"/>
                      <a:gd name="T41" fmla="*/ 0 h 2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4"/>
                      <a:gd name="T64" fmla="*/ 0 h 2"/>
                      <a:gd name="T65" fmla="*/ 14 w 14"/>
                      <a:gd name="T66" fmla="*/ 2 h 2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4" h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10" y="1"/>
                        </a:lnTo>
                        <a:lnTo>
                          <a:pt x="13" y="1"/>
                        </a:lnTo>
                        <a:lnTo>
                          <a:pt x="10" y="1"/>
                        </a:ln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2" name="Freeform 29"/>
                  <p:cNvSpPr>
                    <a:spLocks/>
                  </p:cNvSpPr>
                  <p:nvPr/>
                </p:nvSpPr>
                <p:spPr bwMode="auto">
                  <a:xfrm>
                    <a:off x="1311" y="3047"/>
                    <a:ext cx="16" cy="14"/>
                  </a:xfrm>
                  <a:custGeom>
                    <a:avLst/>
                    <a:gdLst>
                      <a:gd name="T0" fmla="*/ 0 w 16"/>
                      <a:gd name="T1" fmla="*/ 2 h 14"/>
                      <a:gd name="T2" fmla="*/ 0 w 16"/>
                      <a:gd name="T3" fmla="*/ 1 h 14"/>
                      <a:gd name="T4" fmla="*/ 0 w 16"/>
                      <a:gd name="T5" fmla="*/ 1 h 14"/>
                      <a:gd name="T6" fmla="*/ 0 w 16"/>
                      <a:gd name="T7" fmla="*/ 0 h 14"/>
                      <a:gd name="T8" fmla="*/ 2 w 16"/>
                      <a:gd name="T9" fmla="*/ 1 h 14"/>
                      <a:gd name="T10" fmla="*/ 3 w 16"/>
                      <a:gd name="T11" fmla="*/ 2 h 14"/>
                      <a:gd name="T12" fmla="*/ 5 w 16"/>
                      <a:gd name="T13" fmla="*/ 2 h 14"/>
                      <a:gd name="T14" fmla="*/ 8 w 16"/>
                      <a:gd name="T15" fmla="*/ 3 h 14"/>
                      <a:gd name="T16" fmla="*/ 11 w 16"/>
                      <a:gd name="T17" fmla="*/ 4 h 14"/>
                      <a:gd name="T18" fmla="*/ 12 w 16"/>
                      <a:gd name="T19" fmla="*/ 5 h 14"/>
                      <a:gd name="T20" fmla="*/ 11 w 16"/>
                      <a:gd name="T21" fmla="*/ 5 h 14"/>
                      <a:gd name="T22" fmla="*/ 8 w 16"/>
                      <a:gd name="T23" fmla="*/ 4 h 14"/>
                      <a:gd name="T24" fmla="*/ 7 w 16"/>
                      <a:gd name="T25" fmla="*/ 4 h 14"/>
                      <a:gd name="T26" fmla="*/ 7 w 16"/>
                      <a:gd name="T27" fmla="*/ 6 h 14"/>
                      <a:gd name="T28" fmla="*/ 8 w 16"/>
                      <a:gd name="T29" fmla="*/ 6 h 14"/>
                      <a:gd name="T30" fmla="*/ 9 w 16"/>
                      <a:gd name="T31" fmla="*/ 7 h 14"/>
                      <a:gd name="T32" fmla="*/ 11 w 16"/>
                      <a:gd name="T33" fmla="*/ 9 h 14"/>
                      <a:gd name="T34" fmla="*/ 12 w 16"/>
                      <a:gd name="T35" fmla="*/ 11 h 14"/>
                      <a:gd name="T36" fmla="*/ 15 w 16"/>
                      <a:gd name="T37" fmla="*/ 12 h 14"/>
                      <a:gd name="T38" fmla="*/ 15 w 16"/>
                      <a:gd name="T39" fmla="*/ 13 h 14"/>
                      <a:gd name="T40" fmla="*/ 14 w 16"/>
                      <a:gd name="T41" fmla="*/ 12 h 14"/>
                      <a:gd name="T42" fmla="*/ 12 w 16"/>
                      <a:gd name="T43" fmla="*/ 12 h 14"/>
                      <a:gd name="T44" fmla="*/ 9 w 16"/>
                      <a:gd name="T45" fmla="*/ 11 h 14"/>
                      <a:gd name="T46" fmla="*/ 8 w 16"/>
                      <a:gd name="T47" fmla="*/ 9 h 14"/>
                      <a:gd name="T48" fmla="*/ 6 w 16"/>
                      <a:gd name="T49" fmla="*/ 7 h 14"/>
                      <a:gd name="T50" fmla="*/ 4 w 16"/>
                      <a:gd name="T51" fmla="*/ 6 h 14"/>
                      <a:gd name="T52" fmla="*/ 3 w 16"/>
                      <a:gd name="T53" fmla="*/ 4 h 14"/>
                      <a:gd name="T54" fmla="*/ 1 w 16"/>
                      <a:gd name="T55" fmla="*/ 3 h 14"/>
                      <a:gd name="T56" fmla="*/ 0 w 16"/>
                      <a:gd name="T57" fmla="*/ 2 h 14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6"/>
                      <a:gd name="T88" fmla="*/ 0 h 14"/>
                      <a:gd name="T89" fmla="*/ 16 w 16"/>
                      <a:gd name="T90" fmla="*/ 14 h 14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6" h="14">
                        <a:moveTo>
                          <a:pt x="0" y="2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2" y="1"/>
                        </a:lnTo>
                        <a:lnTo>
                          <a:pt x="3" y="2"/>
                        </a:lnTo>
                        <a:lnTo>
                          <a:pt x="5" y="2"/>
                        </a:lnTo>
                        <a:lnTo>
                          <a:pt x="8" y="3"/>
                        </a:lnTo>
                        <a:lnTo>
                          <a:pt x="11" y="4"/>
                        </a:lnTo>
                        <a:lnTo>
                          <a:pt x="12" y="5"/>
                        </a:lnTo>
                        <a:lnTo>
                          <a:pt x="11" y="5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7" y="6"/>
                        </a:lnTo>
                        <a:lnTo>
                          <a:pt x="8" y="6"/>
                        </a:lnTo>
                        <a:lnTo>
                          <a:pt x="9" y="7"/>
                        </a:lnTo>
                        <a:lnTo>
                          <a:pt x="11" y="9"/>
                        </a:lnTo>
                        <a:lnTo>
                          <a:pt x="12" y="11"/>
                        </a:lnTo>
                        <a:lnTo>
                          <a:pt x="15" y="12"/>
                        </a:lnTo>
                        <a:lnTo>
                          <a:pt x="15" y="13"/>
                        </a:lnTo>
                        <a:lnTo>
                          <a:pt x="14" y="12"/>
                        </a:lnTo>
                        <a:lnTo>
                          <a:pt x="12" y="12"/>
                        </a:lnTo>
                        <a:lnTo>
                          <a:pt x="9" y="11"/>
                        </a:lnTo>
                        <a:lnTo>
                          <a:pt x="8" y="9"/>
                        </a:lnTo>
                        <a:lnTo>
                          <a:pt x="6" y="7"/>
                        </a:lnTo>
                        <a:lnTo>
                          <a:pt x="4" y="6"/>
                        </a:lnTo>
                        <a:lnTo>
                          <a:pt x="3" y="4"/>
                        </a:lnTo>
                        <a:lnTo>
                          <a:pt x="1" y="3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3" name="Freeform 30"/>
                  <p:cNvSpPr>
                    <a:spLocks/>
                  </p:cNvSpPr>
                  <p:nvPr/>
                </p:nvSpPr>
                <p:spPr bwMode="auto">
                  <a:xfrm>
                    <a:off x="1311" y="3004"/>
                    <a:ext cx="4" cy="2"/>
                  </a:xfrm>
                  <a:custGeom>
                    <a:avLst/>
                    <a:gdLst>
                      <a:gd name="T0" fmla="*/ 0 w 4"/>
                      <a:gd name="T1" fmla="*/ 1 h 2"/>
                      <a:gd name="T2" fmla="*/ 1 w 4"/>
                      <a:gd name="T3" fmla="*/ 1 h 2"/>
                      <a:gd name="T4" fmla="*/ 1 w 4"/>
                      <a:gd name="T5" fmla="*/ 1 h 2"/>
                      <a:gd name="T6" fmla="*/ 2 w 4"/>
                      <a:gd name="T7" fmla="*/ 1 h 2"/>
                      <a:gd name="T8" fmla="*/ 2 w 4"/>
                      <a:gd name="T9" fmla="*/ 0 h 2"/>
                      <a:gd name="T10" fmla="*/ 3 w 4"/>
                      <a:gd name="T11" fmla="*/ 0 h 2"/>
                      <a:gd name="T12" fmla="*/ 3 w 4"/>
                      <a:gd name="T13" fmla="*/ 0 h 2"/>
                      <a:gd name="T14" fmla="*/ 2 w 4"/>
                      <a:gd name="T15" fmla="*/ 0 h 2"/>
                      <a:gd name="T16" fmla="*/ 2 w 4"/>
                      <a:gd name="T17" fmla="*/ 0 h 2"/>
                      <a:gd name="T18" fmla="*/ 1 w 4"/>
                      <a:gd name="T19" fmla="*/ 0 h 2"/>
                      <a:gd name="T20" fmla="*/ 0 w 4"/>
                      <a:gd name="T21" fmla="*/ 0 h 2"/>
                      <a:gd name="T22" fmla="*/ 0 w 4"/>
                      <a:gd name="T23" fmla="*/ 1 h 2"/>
                      <a:gd name="T24" fmla="*/ 0 w 4"/>
                      <a:gd name="T25" fmla="*/ 1 h 2"/>
                      <a:gd name="T26" fmla="*/ 0 w 4"/>
                      <a:gd name="T27" fmla="*/ 1 h 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4"/>
                      <a:gd name="T43" fmla="*/ 0 h 2"/>
                      <a:gd name="T44" fmla="*/ 4 w 4"/>
                      <a:gd name="T45" fmla="*/ 2 h 2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4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44" name="Freeform 31"/>
                  <p:cNvSpPr>
                    <a:spLocks/>
                  </p:cNvSpPr>
                  <p:nvPr/>
                </p:nvSpPr>
                <p:spPr bwMode="auto">
                  <a:xfrm>
                    <a:off x="1328" y="3004"/>
                    <a:ext cx="77" cy="59"/>
                  </a:xfrm>
                  <a:custGeom>
                    <a:avLst/>
                    <a:gdLst>
                      <a:gd name="T0" fmla="*/ 36 w 77"/>
                      <a:gd name="T1" fmla="*/ 13 h 59"/>
                      <a:gd name="T2" fmla="*/ 30 w 77"/>
                      <a:gd name="T3" fmla="*/ 15 h 59"/>
                      <a:gd name="T4" fmla="*/ 19 w 77"/>
                      <a:gd name="T5" fmla="*/ 17 h 59"/>
                      <a:gd name="T6" fmla="*/ 0 w 77"/>
                      <a:gd name="T7" fmla="*/ 18 h 59"/>
                      <a:gd name="T8" fmla="*/ 21 w 77"/>
                      <a:gd name="T9" fmla="*/ 21 h 59"/>
                      <a:gd name="T10" fmla="*/ 45 w 77"/>
                      <a:gd name="T11" fmla="*/ 19 h 59"/>
                      <a:gd name="T12" fmla="*/ 62 w 77"/>
                      <a:gd name="T13" fmla="*/ 14 h 59"/>
                      <a:gd name="T14" fmla="*/ 67 w 77"/>
                      <a:gd name="T15" fmla="*/ 14 h 59"/>
                      <a:gd name="T16" fmla="*/ 65 w 77"/>
                      <a:gd name="T17" fmla="*/ 17 h 59"/>
                      <a:gd name="T18" fmla="*/ 53 w 77"/>
                      <a:gd name="T19" fmla="*/ 22 h 59"/>
                      <a:gd name="T20" fmla="*/ 32 w 77"/>
                      <a:gd name="T21" fmla="*/ 26 h 59"/>
                      <a:gd name="T22" fmla="*/ 19 w 77"/>
                      <a:gd name="T23" fmla="*/ 29 h 59"/>
                      <a:gd name="T24" fmla="*/ 43 w 77"/>
                      <a:gd name="T25" fmla="*/ 29 h 59"/>
                      <a:gd name="T26" fmla="*/ 59 w 77"/>
                      <a:gd name="T27" fmla="*/ 26 h 59"/>
                      <a:gd name="T28" fmla="*/ 68 w 77"/>
                      <a:gd name="T29" fmla="*/ 23 h 59"/>
                      <a:gd name="T30" fmla="*/ 68 w 77"/>
                      <a:gd name="T31" fmla="*/ 25 h 59"/>
                      <a:gd name="T32" fmla="*/ 61 w 77"/>
                      <a:gd name="T33" fmla="*/ 29 h 59"/>
                      <a:gd name="T34" fmla="*/ 46 w 77"/>
                      <a:gd name="T35" fmla="*/ 34 h 59"/>
                      <a:gd name="T36" fmla="*/ 25 w 77"/>
                      <a:gd name="T37" fmla="*/ 37 h 59"/>
                      <a:gd name="T38" fmla="*/ 32 w 77"/>
                      <a:gd name="T39" fmla="*/ 39 h 59"/>
                      <a:gd name="T40" fmla="*/ 50 w 77"/>
                      <a:gd name="T41" fmla="*/ 38 h 59"/>
                      <a:gd name="T42" fmla="*/ 65 w 77"/>
                      <a:gd name="T43" fmla="*/ 35 h 59"/>
                      <a:gd name="T44" fmla="*/ 66 w 77"/>
                      <a:gd name="T45" fmla="*/ 37 h 59"/>
                      <a:gd name="T46" fmla="*/ 59 w 77"/>
                      <a:gd name="T47" fmla="*/ 42 h 59"/>
                      <a:gd name="T48" fmla="*/ 46 w 77"/>
                      <a:gd name="T49" fmla="*/ 45 h 59"/>
                      <a:gd name="T50" fmla="*/ 32 w 77"/>
                      <a:gd name="T51" fmla="*/ 46 h 59"/>
                      <a:gd name="T52" fmla="*/ 22 w 77"/>
                      <a:gd name="T53" fmla="*/ 47 h 59"/>
                      <a:gd name="T54" fmla="*/ 36 w 77"/>
                      <a:gd name="T55" fmla="*/ 49 h 59"/>
                      <a:gd name="T56" fmla="*/ 48 w 77"/>
                      <a:gd name="T57" fmla="*/ 49 h 59"/>
                      <a:gd name="T58" fmla="*/ 59 w 77"/>
                      <a:gd name="T59" fmla="*/ 46 h 59"/>
                      <a:gd name="T60" fmla="*/ 61 w 77"/>
                      <a:gd name="T61" fmla="*/ 48 h 59"/>
                      <a:gd name="T62" fmla="*/ 56 w 77"/>
                      <a:gd name="T63" fmla="*/ 51 h 59"/>
                      <a:gd name="T64" fmla="*/ 45 w 77"/>
                      <a:gd name="T65" fmla="*/ 54 h 59"/>
                      <a:gd name="T66" fmla="*/ 43 w 77"/>
                      <a:gd name="T67" fmla="*/ 55 h 59"/>
                      <a:gd name="T68" fmla="*/ 48 w 77"/>
                      <a:gd name="T69" fmla="*/ 56 h 59"/>
                      <a:gd name="T70" fmla="*/ 50 w 77"/>
                      <a:gd name="T71" fmla="*/ 58 h 59"/>
                      <a:gd name="T72" fmla="*/ 59 w 77"/>
                      <a:gd name="T73" fmla="*/ 55 h 59"/>
                      <a:gd name="T74" fmla="*/ 67 w 77"/>
                      <a:gd name="T75" fmla="*/ 46 h 59"/>
                      <a:gd name="T76" fmla="*/ 74 w 77"/>
                      <a:gd name="T77" fmla="*/ 37 h 59"/>
                      <a:gd name="T78" fmla="*/ 72 w 77"/>
                      <a:gd name="T79" fmla="*/ 34 h 59"/>
                      <a:gd name="T80" fmla="*/ 72 w 77"/>
                      <a:gd name="T81" fmla="*/ 30 h 59"/>
                      <a:gd name="T82" fmla="*/ 74 w 77"/>
                      <a:gd name="T83" fmla="*/ 28 h 59"/>
                      <a:gd name="T84" fmla="*/ 74 w 77"/>
                      <a:gd name="T85" fmla="*/ 25 h 59"/>
                      <a:gd name="T86" fmla="*/ 72 w 77"/>
                      <a:gd name="T87" fmla="*/ 22 h 59"/>
                      <a:gd name="T88" fmla="*/ 74 w 77"/>
                      <a:gd name="T89" fmla="*/ 20 h 59"/>
                      <a:gd name="T90" fmla="*/ 74 w 77"/>
                      <a:gd name="T91" fmla="*/ 16 h 59"/>
                      <a:gd name="T92" fmla="*/ 74 w 77"/>
                      <a:gd name="T93" fmla="*/ 13 h 59"/>
                      <a:gd name="T94" fmla="*/ 74 w 77"/>
                      <a:gd name="T95" fmla="*/ 10 h 59"/>
                      <a:gd name="T96" fmla="*/ 76 w 77"/>
                      <a:gd name="T97" fmla="*/ 6 h 59"/>
                      <a:gd name="T98" fmla="*/ 74 w 77"/>
                      <a:gd name="T99" fmla="*/ 4 h 59"/>
                      <a:gd name="T100" fmla="*/ 66 w 77"/>
                      <a:gd name="T101" fmla="*/ 4 h 59"/>
                      <a:gd name="T102" fmla="*/ 49 w 77"/>
                      <a:gd name="T103" fmla="*/ 9 h 59"/>
                      <a:gd name="T104" fmla="*/ 30 w 77"/>
                      <a:gd name="T105" fmla="*/ 11 h 5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77"/>
                      <a:gd name="T160" fmla="*/ 0 h 59"/>
                      <a:gd name="T161" fmla="*/ 77 w 77"/>
                      <a:gd name="T162" fmla="*/ 59 h 5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77" h="59">
                        <a:moveTo>
                          <a:pt x="30" y="11"/>
                        </a:moveTo>
                        <a:lnTo>
                          <a:pt x="20" y="12"/>
                        </a:lnTo>
                        <a:lnTo>
                          <a:pt x="36" y="13"/>
                        </a:lnTo>
                        <a:lnTo>
                          <a:pt x="35" y="13"/>
                        </a:lnTo>
                        <a:lnTo>
                          <a:pt x="33" y="14"/>
                        </a:lnTo>
                        <a:lnTo>
                          <a:pt x="30" y="15"/>
                        </a:lnTo>
                        <a:lnTo>
                          <a:pt x="27" y="16"/>
                        </a:lnTo>
                        <a:lnTo>
                          <a:pt x="23" y="16"/>
                        </a:lnTo>
                        <a:lnTo>
                          <a:pt x="19" y="17"/>
                        </a:lnTo>
                        <a:lnTo>
                          <a:pt x="12" y="17"/>
                        </a:lnTo>
                        <a:lnTo>
                          <a:pt x="7" y="18"/>
                        </a:lnTo>
                        <a:lnTo>
                          <a:pt x="0" y="18"/>
                        </a:lnTo>
                        <a:lnTo>
                          <a:pt x="10" y="20"/>
                        </a:lnTo>
                        <a:lnTo>
                          <a:pt x="17" y="21"/>
                        </a:lnTo>
                        <a:lnTo>
                          <a:pt x="21" y="21"/>
                        </a:lnTo>
                        <a:lnTo>
                          <a:pt x="27" y="21"/>
                        </a:lnTo>
                        <a:lnTo>
                          <a:pt x="37" y="20"/>
                        </a:lnTo>
                        <a:lnTo>
                          <a:pt x="45" y="19"/>
                        </a:lnTo>
                        <a:lnTo>
                          <a:pt x="52" y="18"/>
                        </a:lnTo>
                        <a:lnTo>
                          <a:pt x="59" y="16"/>
                        </a:lnTo>
                        <a:lnTo>
                          <a:pt x="62" y="14"/>
                        </a:lnTo>
                        <a:lnTo>
                          <a:pt x="65" y="14"/>
                        </a:lnTo>
                        <a:lnTo>
                          <a:pt x="66" y="13"/>
                        </a:lnTo>
                        <a:lnTo>
                          <a:pt x="67" y="14"/>
                        </a:lnTo>
                        <a:lnTo>
                          <a:pt x="67" y="15"/>
                        </a:lnTo>
                        <a:lnTo>
                          <a:pt x="66" y="16"/>
                        </a:lnTo>
                        <a:lnTo>
                          <a:pt x="65" y="17"/>
                        </a:lnTo>
                        <a:lnTo>
                          <a:pt x="62" y="19"/>
                        </a:lnTo>
                        <a:lnTo>
                          <a:pt x="58" y="21"/>
                        </a:lnTo>
                        <a:lnTo>
                          <a:pt x="53" y="22"/>
                        </a:lnTo>
                        <a:lnTo>
                          <a:pt x="46" y="23"/>
                        </a:lnTo>
                        <a:lnTo>
                          <a:pt x="39" y="25"/>
                        </a:lnTo>
                        <a:lnTo>
                          <a:pt x="32" y="26"/>
                        </a:lnTo>
                        <a:lnTo>
                          <a:pt x="24" y="27"/>
                        </a:lnTo>
                        <a:lnTo>
                          <a:pt x="10" y="28"/>
                        </a:lnTo>
                        <a:lnTo>
                          <a:pt x="19" y="29"/>
                        </a:lnTo>
                        <a:lnTo>
                          <a:pt x="25" y="30"/>
                        </a:lnTo>
                        <a:lnTo>
                          <a:pt x="33" y="30"/>
                        </a:lnTo>
                        <a:lnTo>
                          <a:pt x="43" y="29"/>
                        </a:lnTo>
                        <a:lnTo>
                          <a:pt x="49" y="28"/>
                        </a:lnTo>
                        <a:lnTo>
                          <a:pt x="54" y="27"/>
                        </a:lnTo>
                        <a:lnTo>
                          <a:pt x="59" y="26"/>
                        </a:lnTo>
                        <a:lnTo>
                          <a:pt x="63" y="25"/>
                        </a:lnTo>
                        <a:lnTo>
                          <a:pt x="66" y="23"/>
                        </a:lnTo>
                        <a:lnTo>
                          <a:pt x="68" y="23"/>
                        </a:lnTo>
                        <a:lnTo>
                          <a:pt x="69" y="23"/>
                        </a:lnTo>
                        <a:lnTo>
                          <a:pt x="69" y="24"/>
                        </a:lnTo>
                        <a:lnTo>
                          <a:pt x="68" y="25"/>
                        </a:lnTo>
                        <a:lnTo>
                          <a:pt x="67" y="27"/>
                        </a:lnTo>
                        <a:lnTo>
                          <a:pt x="64" y="29"/>
                        </a:lnTo>
                        <a:lnTo>
                          <a:pt x="61" y="29"/>
                        </a:lnTo>
                        <a:lnTo>
                          <a:pt x="56" y="31"/>
                        </a:lnTo>
                        <a:lnTo>
                          <a:pt x="51" y="33"/>
                        </a:lnTo>
                        <a:lnTo>
                          <a:pt x="46" y="34"/>
                        </a:lnTo>
                        <a:lnTo>
                          <a:pt x="37" y="36"/>
                        </a:lnTo>
                        <a:lnTo>
                          <a:pt x="30" y="37"/>
                        </a:lnTo>
                        <a:lnTo>
                          <a:pt x="25" y="37"/>
                        </a:lnTo>
                        <a:lnTo>
                          <a:pt x="17" y="37"/>
                        </a:lnTo>
                        <a:lnTo>
                          <a:pt x="25" y="39"/>
                        </a:lnTo>
                        <a:lnTo>
                          <a:pt x="32" y="39"/>
                        </a:lnTo>
                        <a:lnTo>
                          <a:pt x="37" y="39"/>
                        </a:lnTo>
                        <a:lnTo>
                          <a:pt x="43" y="39"/>
                        </a:lnTo>
                        <a:lnTo>
                          <a:pt x="50" y="38"/>
                        </a:lnTo>
                        <a:lnTo>
                          <a:pt x="55" y="37"/>
                        </a:lnTo>
                        <a:lnTo>
                          <a:pt x="59" y="37"/>
                        </a:lnTo>
                        <a:lnTo>
                          <a:pt x="65" y="35"/>
                        </a:lnTo>
                        <a:lnTo>
                          <a:pt x="66" y="35"/>
                        </a:lnTo>
                        <a:lnTo>
                          <a:pt x="66" y="37"/>
                        </a:lnTo>
                        <a:lnTo>
                          <a:pt x="64" y="38"/>
                        </a:lnTo>
                        <a:lnTo>
                          <a:pt x="62" y="40"/>
                        </a:lnTo>
                        <a:lnTo>
                          <a:pt x="59" y="42"/>
                        </a:lnTo>
                        <a:lnTo>
                          <a:pt x="54" y="43"/>
                        </a:lnTo>
                        <a:lnTo>
                          <a:pt x="51" y="44"/>
                        </a:lnTo>
                        <a:lnTo>
                          <a:pt x="46" y="45"/>
                        </a:lnTo>
                        <a:lnTo>
                          <a:pt x="43" y="46"/>
                        </a:lnTo>
                        <a:lnTo>
                          <a:pt x="37" y="46"/>
                        </a:lnTo>
                        <a:lnTo>
                          <a:pt x="32" y="46"/>
                        </a:lnTo>
                        <a:lnTo>
                          <a:pt x="26" y="46"/>
                        </a:lnTo>
                        <a:lnTo>
                          <a:pt x="17" y="46"/>
                        </a:lnTo>
                        <a:lnTo>
                          <a:pt x="22" y="47"/>
                        </a:lnTo>
                        <a:lnTo>
                          <a:pt x="26" y="48"/>
                        </a:lnTo>
                        <a:lnTo>
                          <a:pt x="32" y="49"/>
                        </a:lnTo>
                        <a:lnTo>
                          <a:pt x="36" y="49"/>
                        </a:lnTo>
                        <a:lnTo>
                          <a:pt x="40" y="49"/>
                        </a:lnTo>
                        <a:lnTo>
                          <a:pt x="45" y="49"/>
                        </a:lnTo>
                        <a:lnTo>
                          <a:pt x="48" y="49"/>
                        </a:lnTo>
                        <a:lnTo>
                          <a:pt x="51" y="48"/>
                        </a:lnTo>
                        <a:lnTo>
                          <a:pt x="56" y="47"/>
                        </a:lnTo>
                        <a:lnTo>
                          <a:pt x="59" y="46"/>
                        </a:lnTo>
                        <a:lnTo>
                          <a:pt x="61" y="46"/>
                        </a:lnTo>
                        <a:lnTo>
                          <a:pt x="61" y="47"/>
                        </a:lnTo>
                        <a:lnTo>
                          <a:pt x="61" y="48"/>
                        </a:lnTo>
                        <a:lnTo>
                          <a:pt x="59" y="49"/>
                        </a:lnTo>
                        <a:lnTo>
                          <a:pt x="59" y="50"/>
                        </a:lnTo>
                        <a:lnTo>
                          <a:pt x="56" y="51"/>
                        </a:lnTo>
                        <a:lnTo>
                          <a:pt x="54" y="52"/>
                        </a:lnTo>
                        <a:lnTo>
                          <a:pt x="51" y="53"/>
                        </a:lnTo>
                        <a:lnTo>
                          <a:pt x="45" y="54"/>
                        </a:lnTo>
                        <a:lnTo>
                          <a:pt x="38" y="54"/>
                        </a:lnTo>
                        <a:lnTo>
                          <a:pt x="26" y="54"/>
                        </a:lnTo>
                        <a:lnTo>
                          <a:pt x="43" y="55"/>
                        </a:lnTo>
                        <a:lnTo>
                          <a:pt x="46" y="55"/>
                        </a:lnTo>
                        <a:lnTo>
                          <a:pt x="46" y="56"/>
                        </a:lnTo>
                        <a:lnTo>
                          <a:pt x="48" y="56"/>
                        </a:lnTo>
                        <a:lnTo>
                          <a:pt x="48" y="57"/>
                        </a:lnTo>
                        <a:lnTo>
                          <a:pt x="48" y="58"/>
                        </a:lnTo>
                        <a:lnTo>
                          <a:pt x="50" y="58"/>
                        </a:lnTo>
                        <a:lnTo>
                          <a:pt x="53" y="57"/>
                        </a:lnTo>
                        <a:lnTo>
                          <a:pt x="56" y="56"/>
                        </a:lnTo>
                        <a:lnTo>
                          <a:pt x="59" y="55"/>
                        </a:lnTo>
                        <a:lnTo>
                          <a:pt x="59" y="54"/>
                        </a:lnTo>
                        <a:lnTo>
                          <a:pt x="62" y="53"/>
                        </a:lnTo>
                        <a:lnTo>
                          <a:pt x="67" y="46"/>
                        </a:lnTo>
                        <a:lnTo>
                          <a:pt x="71" y="41"/>
                        </a:lnTo>
                        <a:lnTo>
                          <a:pt x="74" y="38"/>
                        </a:lnTo>
                        <a:lnTo>
                          <a:pt x="74" y="37"/>
                        </a:lnTo>
                        <a:lnTo>
                          <a:pt x="74" y="36"/>
                        </a:lnTo>
                        <a:lnTo>
                          <a:pt x="72" y="34"/>
                        </a:lnTo>
                        <a:lnTo>
                          <a:pt x="72" y="32"/>
                        </a:lnTo>
                        <a:lnTo>
                          <a:pt x="72" y="31"/>
                        </a:lnTo>
                        <a:lnTo>
                          <a:pt x="72" y="30"/>
                        </a:lnTo>
                        <a:lnTo>
                          <a:pt x="74" y="29"/>
                        </a:lnTo>
                        <a:lnTo>
                          <a:pt x="74" y="28"/>
                        </a:lnTo>
                        <a:lnTo>
                          <a:pt x="76" y="27"/>
                        </a:lnTo>
                        <a:lnTo>
                          <a:pt x="76" y="26"/>
                        </a:lnTo>
                        <a:lnTo>
                          <a:pt x="74" y="25"/>
                        </a:lnTo>
                        <a:lnTo>
                          <a:pt x="74" y="24"/>
                        </a:lnTo>
                        <a:lnTo>
                          <a:pt x="74" y="23"/>
                        </a:lnTo>
                        <a:lnTo>
                          <a:pt x="72" y="22"/>
                        </a:lnTo>
                        <a:lnTo>
                          <a:pt x="72" y="21"/>
                        </a:lnTo>
                        <a:lnTo>
                          <a:pt x="74" y="20"/>
                        </a:lnTo>
                        <a:lnTo>
                          <a:pt x="74" y="19"/>
                        </a:lnTo>
                        <a:lnTo>
                          <a:pt x="74" y="18"/>
                        </a:lnTo>
                        <a:lnTo>
                          <a:pt x="74" y="16"/>
                        </a:lnTo>
                        <a:lnTo>
                          <a:pt x="74" y="15"/>
                        </a:lnTo>
                        <a:lnTo>
                          <a:pt x="74" y="14"/>
                        </a:lnTo>
                        <a:lnTo>
                          <a:pt x="74" y="13"/>
                        </a:lnTo>
                        <a:lnTo>
                          <a:pt x="72" y="12"/>
                        </a:lnTo>
                        <a:lnTo>
                          <a:pt x="72" y="11"/>
                        </a:lnTo>
                        <a:lnTo>
                          <a:pt x="74" y="10"/>
                        </a:lnTo>
                        <a:lnTo>
                          <a:pt x="74" y="9"/>
                        </a:lnTo>
                        <a:lnTo>
                          <a:pt x="76" y="7"/>
                        </a:lnTo>
                        <a:lnTo>
                          <a:pt x="76" y="6"/>
                        </a:lnTo>
                        <a:lnTo>
                          <a:pt x="76" y="5"/>
                        </a:lnTo>
                        <a:lnTo>
                          <a:pt x="74" y="4"/>
                        </a:lnTo>
                        <a:lnTo>
                          <a:pt x="74" y="3"/>
                        </a:lnTo>
                        <a:lnTo>
                          <a:pt x="74" y="0"/>
                        </a:lnTo>
                        <a:lnTo>
                          <a:pt x="66" y="4"/>
                        </a:lnTo>
                        <a:lnTo>
                          <a:pt x="61" y="5"/>
                        </a:lnTo>
                        <a:lnTo>
                          <a:pt x="55" y="7"/>
                        </a:lnTo>
                        <a:lnTo>
                          <a:pt x="49" y="9"/>
                        </a:lnTo>
                        <a:lnTo>
                          <a:pt x="43" y="10"/>
                        </a:lnTo>
                        <a:lnTo>
                          <a:pt x="38" y="11"/>
                        </a:lnTo>
                        <a:lnTo>
                          <a:pt x="30" y="11"/>
                        </a:lnTo>
                      </a:path>
                    </a:pathLst>
                  </a:custGeom>
                  <a:solidFill>
                    <a:srgbClr val="FFA04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4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31" name="Group 32"/>
              <p:cNvGrpSpPr>
                <a:grpSpLocks/>
              </p:cNvGrpSpPr>
              <p:nvPr/>
            </p:nvGrpSpPr>
            <p:grpSpPr bwMode="auto">
              <a:xfrm>
                <a:off x="1377" y="3012"/>
                <a:ext cx="18" cy="38"/>
                <a:chOff x="1377" y="3012"/>
                <a:chExt cx="18" cy="38"/>
              </a:xfrm>
            </p:grpSpPr>
            <p:sp>
              <p:nvSpPr>
                <p:cNvPr id="32" name="Freeform 33"/>
                <p:cNvSpPr>
                  <a:spLocks/>
                </p:cNvSpPr>
                <p:nvPr/>
              </p:nvSpPr>
              <p:spPr bwMode="auto">
                <a:xfrm>
                  <a:off x="1382" y="3024"/>
                  <a:ext cx="12" cy="2"/>
                </a:xfrm>
                <a:custGeom>
                  <a:avLst/>
                  <a:gdLst>
                    <a:gd name="T0" fmla="*/ 11 w 12"/>
                    <a:gd name="T1" fmla="*/ 1 h 2"/>
                    <a:gd name="T2" fmla="*/ 10 w 12"/>
                    <a:gd name="T3" fmla="*/ 1 h 2"/>
                    <a:gd name="T4" fmla="*/ 6 w 12"/>
                    <a:gd name="T5" fmla="*/ 1 h 2"/>
                    <a:gd name="T6" fmla="*/ 3 w 12"/>
                    <a:gd name="T7" fmla="*/ 0 h 2"/>
                    <a:gd name="T8" fmla="*/ 0 w 12"/>
                    <a:gd name="T9" fmla="*/ 0 h 2"/>
                    <a:gd name="T10" fmla="*/ 1 w 12"/>
                    <a:gd name="T11" fmla="*/ 0 h 2"/>
                    <a:gd name="T12" fmla="*/ 3 w 12"/>
                    <a:gd name="T13" fmla="*/ 0 h 2"/>
                    <a:gd name="T14" fmla="*/ 6 w 12"/>
                    <a:gd name="T15" fmla="*/ 0 h 2"/>
                    <a:gd name="T16" fmla="*/ 8 w 12"/>
                    <a:gd name="T17" fmla="*/ 0 h 2"/>
                    <a:gd name="T18" fmla="*/ 11 w 12"/>
                    <a:gd name="T19" fmla="*/ 1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2"/>
                    <a:gd name="T32" fmla="*/ 12 w 12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2">
                      <a:moveTo>
                        <a:pt x="11" y="1"/>
                      </a:moveTo>
                      <a:lnTo>
                        <a:pt x="10" y="1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1"/>
                      </a:lnTo>
                    </a:path>
                  </a:pathLst>
                </a:custGeom>
                <a:solidFill>
                  <a:srgbClr val="FFE0C0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33" name="Freeform 34"/>
                <p:cNvSpPr>
                  <a:spLocks/>
                </p:cNvSpPr>
                <p:nvPr/>
              </p:nvSpPr>
              <p:spPr bwMode="auto">
                <a:xfrm>
                  <a:off x="1385" y="3035"/>
                  <a:ext cx="10" cy="2"/>
                </a:xfrm>
                <a:custGeom>
                  <a:avLst/>
                  <a:gdLst>
                    <a:gd name="T0" fmla="*/ 9 w 10"/>
                    <a:gd name="T1" fmla="*/ 1 h 2"/>
                    <a:gd name="T2" fmla="*/ 9 w 10"/>
                    <a:gd name="T3" fmla="*/ 1 h 2"/>
                    <a:gd name="T4" fmla="*/ 5 w 10"/>
                    <a:gd name="T5" fmla="*/ 1 h 2"/>
                    <a:gd name="T6" fmla="*/ 3 w 10"/>
                    <a:gd name="T7" fmla="*/ 0 h 2"/>
                    <a:gd name="T8" fmla="*/ 0 w 10"/>
                    <a:gd name="T9" fmla="*/ 0 h 2"/>
                    <a:gd name="T10" fmla="*/ 1 w 10"/>
                    <a:gd name="T11" fmla="*/ 0 h 2"/>
                    <a:gd name="T12" fmla="*/ 3 w 10"/>
                    <a:gd name="T13" fmla="*/ 0 h 2"/>
                    <a:gd name="T14" fmla="*/ 5 w 10"/>
                    <a:gd name="T15" fmla="*/ 0 h 2"/>
                    <a:gd name="T16" fmla="*/ 7 w 10"/>
                    <a:gd name="T17" fmla="*/ 0 h 2"/>
                    <a:gd name="T18" fmla="*/ 9 w 10"/>
                    <a:gd name="T19" fmla="*/ 1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2"/>
                    <a:gd name="T32" fmla="*/ 10 w 10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2">
                      <a:moveTo>
                        <a:pt x="9" y="1"/>
                      </a:moveTo>
                      <a:lnTo>
                        <a:pt x="9" y="1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1"/>
                      </a:lnTo>
                    </a:path>
                  </a:pathLst>
                </a:custGeom>
                <a:solidFill>
                  <a:srgbClr val="FFE0C0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34" name="Freeform 35"/>
                <p:cNvSpPr>
                  <a:spLocks/>
                </p:cNvSpPr>
                <p:nvPr/>
              </p:nvSpPr>
              <p:spPr bwMode="auto">
                <a:xfrm>
                  <a:off x="1384" y="3048"/>
                  <a:ext cx="10" cy="2"/>
                </a:xfrm>
                <a:custGeom>
                  <a:avLst/>
                  <a:gdLst>
                    <a:gd name="T0" fmla="*/ 9 w 10"/>
                    <a:gd name="T1" fmla="*/ 1 h 2"/>
                    <a:gd name="T2" fmla="*/ 8 w 10"/>
                    <a:gd name="T3" fmla="*/ 1 h 2"/>
                    <a:gd name="T4" fmla="*/ 6 w 10"/>
                    <a:gd name="T5" fmla="*/ 1 h 2"/>
                    <a:gd name="T6" fmla="*/ 3 w 10"/>
                    <a:gd name="T7" fmla="*/ 0 h 2"/>
                    <a:gd name="T8" fmla="*/ 0 w 10"/>
                    <a:gd name="T9" fmla="*/ 0 h 2"/>
                    <a:gd name="T10" fmla="*/ 0 w 10"/>
                    <a:gd name="T11" fmla="*/ 0 h 2"/>
                    <a:gd name="T12" fmla="*/ 3 w 10"/>
                    <a:gd name="T13" fmla="*/ 0 h 2"/>
                    <a:gd name="T14" fmla="*/ 5 w 10"/>
                    <a:gd name="T15" fmla="*/ 0 h 2"/>
                    <a:gd name="T16" fmla="*/ 7 w 10"/>
                    <a:gd name="T17" fmla="*/ 0 h 2"/>
                    <a:gd name="T18" fmla="*/ 9 w 10"/>
                    <a:gd name="T19" fmla="*/ 1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2"/>
                    <a:gd name="T32" fmla="*/ 10 w 10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2">
                      <a:moveTo>
                        <a:pt x="9" y="1"/>
                      </a:move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1"/>
                      </a:lnTo>
                    </a:path>
                  </a:pathLst>
                </a:custGeom>
                <a:solidFill>
                  <a:srgbClr val="FFE0C0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35" name="Freeform 36"/>
                <p:cNvSpPr>
                  <a:spLocks/>
                </p:cNvSpPr>
                <p:nvPr/>
              </p:nvSpPr>
              <p:spPr bwMode="auto">
                <a:xfrm>
                  <a:off x="1377" y="3012"/>
                  <a:ext cx="13" cy="3"/>
                </a:xfrm>
                <a:custGeom>
                  <a:avLst/>
                  <a:gdLst>
                    <a:gd name="T0" fmla="*/ 12 w 13"/>
                    <a:gd name="T1" fmla="*/ 2 h 3"/>
                    <a:gd name="T2" fmla="*/ 11 w 13"/>
                    <a:gd name="T3" fmla="*/ 2 h 3"/>
                    <a:gd name="T4" fmla="*/ 7 w 13"/>
                    <a:gd name="T5" fmla="*/ 1 h 3"/>
                    <a:gd name="T6" fmla="*/ 4 w 13"/>
                    <a:gd name="T7" fmla="*/ 1 h 3"/>
                    <a:gd name="T8" fmla="*/ 0 w 13"/>
                    <a:gd name="T9" fmla="*/ 0 h 3"/>
                    <a:gd name="T10" fmla="*/ 1 w 13"/>
                    <a:gd name="T11" fmla="*/ 0 h 3"/>
                    <a:gd name="T12" fmla="*/ 3 w 13"/>
                    <a:gd name="T13" fmla="*/ 0 h 3"/>
                    <a:gd name="T14" fmla="*/ 6 w 13"/>
                    <a:gd name="T15" fmla="*/ 0 h 3"/>
                    <a:gd name="T16" fmla="*/ 9 w 13"/>
                    <a:gd name="T17" fmla="*/ 1 h 3"/>
                    <a:gd name="T18" fmla="*/ 12 w 13"/>
                    <a:gd name="T19" fmla="*/ 2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"/>
                    <a:gd name="T31" fmla="*/ 0 h 3"/>
                    <a:gd name="T32" fmla="*/ 13 w 1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" h="3">
                      <a:moveTo>
                        <a:pt x="12" y="2"/>
                      </a:moveTo>
                      <a:lnTo>
                        <a:pt x="11" y="2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2" y="2"/>
                      </a:lnTo>
                    </a:path>
                  </a:pathLst>
                </a:custGeom>
                <a:solidFill>
                  <a:srgbClr val="FFE0C0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1245" y="2727"/>
              <a:ext cx="230" cy="286"/>
              <a:chOff x="1245" y="2727"/>
              <a:chExt cx="230" cy="286"/>
            </a:xfrm>
          </p:grpSpPr>
          <p:sp>
            <p:nvSpPr>
              <p:cNvPr id="25" name="Freeform 38"/>
              <p:cNvSpPr>
                <a:spLocks/>
              </p:cNvSpPr>
              <p:nvPr/>
            </p:nvSpPr>
            <p:spPr bwMode="auto">
              <a:xfrm>
                <a:off x="1245" y="2727"/>
                <a:ext cx="230" cy="286"/>
              </a:xfrm>
              <a:custGeom>
                <a:avLst/>
                <a:gdLst>
                  <a:gd name="T0" fmla="*/ 164 w 230"/>
                  <a:gd name="T1" fmla="*/ 275 h 286"/>
                  <a:gd name="T2" fmla="*/ 166 w 230"/>
                  <a:gd name="T3" fmla="*/ 273 h 286"/>
                  <a:gd name="T4" fmla="*/ 167 w 230"/>
                  <a:gd name="T5" fmla="*/ 270 h 286"/>
                  <a:gd name="T6" fmla="*/ 174 w 230"/>
                  <a:gd name="T7" fmla="*/ 228 h 286"/>
                  <a:gd name="T8" fmla="*/ 179 w 230"/>
                  <a:gd name="T9" fmla="*/ 213 h 286"/>
                  <a:gd name="T10" fmla="*/ 186 w 230"/>
                  <a:gd name="T11" fmla="*/ 198 h 286"/>
                  <a:gd name="T12" fmla="*/ 193 w 230"/>
                  <a:gd name="T13" fmla="*/ 185 h 286"/>
                  <a:gd name="T14" fmla="*/ 204 w 230"/>
                  <a:gd name="T15" fmla="*/ 168 h 286"/>
                  <a:gd name="T16" fmla="*/ 216 w 230"/>
                  <a:gd name="T17" fmla="*/ 151 h 286"/>
                  <a:gd name="T18" fmla="*/ 223 w 230"/>
                  <a:gd name="T19" fmla="*/ 134 h 286"/>
                  <a:gd name="T20" fmla="*/ 227 w 230"/>
                  <a:gd name="T21" fmla="*/ 118 h 286"/>
                  <a:gd name="T22" fmla="*/ 229 w 230"/>
                  <a:gd name="T23" fmla="*/ 96 h 286"/>
                  <a:gd name="T24" fmla="*/ 226 w 230"/>
                  <a:gd name="T25" fmla="*/ 80 h 286"/>
                  <a:gd name="T26" fmla="*/ 219 w 230"/>
                  <a:gd name="T27" fmla="*/ 62 h 286"/>
                  <a:gd name="T28" fmla="*/ 210 w 230"/>
                  <a:gd name="T29" fmla="*/ 45 h 286"/>
                  <a:gd name="T30" fmla="*/ 196 w 230"/>
                  <a:gd name="T31" fmla="*/ 31 h 286"/>
                  <a:gd name="T32" fmla="*/ 181 w 230"/>
                  <a:gd name="T33" fmla="*/ 18 h 286"/>
                  <a:gd name="T34" fmla="*/ 160 w 230"/>
                  <a:gd name="T35" fmla="*/ 8 h 286"/>
                  <a:gd name="T36" fmla="*/ 139 w 230"/>
                  <a:gd name="T37" fmla="*/ 2 h 286"/>
                  <a:gd name="T38" fmla="*/ 120 w 230"/>
                  <a:gd name="T39" fmla="*/ 0 h 286"/>
                  <a:gd name="T40" fmla="*/ 101 w 230"/>
                  <a:gd name="T41" fmla="*/ 0 h 286"/>
                  <a:gd name="T42" fmla="*/ 82 w 230"/>
                  <a:gd name="T43" fmla="*/ 4 h 286"/>
                  <a:gd name="T44" fmla="*/ 67 w 230"/>
                  <a:gd name="T45" fmla="*/ 9 h 286"/>
                  <a:gd name="T46" fmla="*/ 53 w 230"/>
                  <a:gd name="T47" fmla="*/ 16 h 286"/>
                  <a:gd name="T48" fmla="*/ 37 w 230"/>
                  <a:gd name="T49" fmla="*/ 27 h 286"/>
                  <a:gd name="T50" fmla="*/ 24 w 230"/>
                  <a:gd name="T51" fmla="*/ 39 h 286"/>
                  <a:gd name="T52" fmla="*/ 13 w 230"/>
                  <a:gd name="T53" fmla="*/ 54 h 286"/>
                  <a:gd name="T54" fmla="*/ 4 w 230"/>
                  <a:gd name="T55" fmla="*/ 73 h 286"/>
                  <a:gd name="T56" fmla="*/ 0 w 230"/>
                  <a:gd name="T57" fmla="*/ 91 h 286"/>
                  <a:gd name="T58" fmla="*/ 0 w 230"/>
                  <a:gd name="T59" fmla="*/ 109 h 286"/>
                  <a:gd name="T60" fmla="*/ 3 w 230"/>
                  <a:gd name="T61" fmla="*/ 127 h 286"/>
                  <a:gd name="T62" fmla="*/ 10 w 230"/>
                  <a:gd name="T63" fmla="*/ 146 h 286"/>
                  <a:gd name="T64" fmla="*/ 20 w 230"/>
                  <a:gd name="T65" fmla="*/ 162 h 286"/>
                  <a:gd name="T66" fmla="*/ 31 w 230"/>
                  <a:gd name="T67" fmla="*/ 178 h 286"/>
                  <a:gd name="T68" fmla="*/ 45 w 230"/>
                  <a:gd name="T69" fmla="*/ 201 h 286"/>
                  <a:gd name="T70" fmla="*/ 50 w 230"/>
                  <a:gd name="T71" fmla="*/ 215 h 286"/>
                  <a:gd name="T72" fmla="*/ 55 w 230"/>
                  <a:gd name="T73" fmla="*/ 232 h 286"/>
                  <a:gd name="T74" fmla="*/ 59 w 230"/>
                  <a:gd name="T75" fmla="*/ 253 h 286"/>
                  <a:gd name="T76" fmla="*/ 61 w 230"/>
                  <a:gd name="T77" fmla="*/ 269 h 286"/>
                  <a:gd name="T78" fmla="*/ 62 w 230"/>
                  <a:gd name="T79" fmla="*/ 273 h 286"/>
                  <a:gd name="T80" fmla="*/ 64 w 230"/>
                  <a:gd name="T81" fmla="*/ 275 h 286"/>
                  <a:gd name="T82" fmla="*/ 69 w 230"/>
                  <a:gd name="T83" fmla="*/ 278 h 286"/>
                  <a:gd name="T84" fmla="*/ 77 w 230"/>
                  <a:gd name="T85" fmla="*/ 281 h 286"/>
                  <a:gd name="T86" fmla="*/ 85 w 230"/>
                  <a:gd name="T87" fmla="*/ 283 h 286"/>
                  <a:gd name="T88" fmla="*/ 94 w 230"/>
                  <a:gd name="T89" fmla="*/ 284 h 286"/>
                  <a:gd name="T90" fmla="*/ 104 w 230"/>
                  <a:gd name="T91" fmla="*/ 285 h 286"/>
                  <a:gd name="T92" fmla="*/ 111 w 230"/>
                  <a:gd name="T93" fmla="*/ 285 h 286"/>
                  <a:gd name="T94" fmla="*/ 120 w 230"/>
                  <a:gd name="T95" fmla="*/ 285 h 286"/>
                  <a:gd name="T96" fmla="*/ 128 w 230"/>
                  <a:gd name="T97" fmla="*/ 284 h 286"/>
                  <a:gd name="T98" fmla="*/ 138 w 230"/>
                  <a:gd name="T99" fmla="*/ 283 h 286"/>
                  <a:gd name="T100" fmla="*/ 146 w 230"/>
                  <a:gd name="T101" fmla="*/ 282 h 286"/>
                  <a:gd name="T102" fmla="*/ 153 w 230"/>
                  <a:gd name="T103" fmla="*/ 280 h 286"/>
                  <a:gd name="T104" fmla="*/ 160 w 230"/>
                  <a:gd name="T105" fmla="*/ 278 h 28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30"/>
                  <a:gd name="T160" fmla="*/ 0 h 286"/>
                  <a:gd name="T161" fmla="*/ 230 w 230"/>
                  <a:gd name="T162" fmla="*/ 286 h 28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30" h="286">
                    <a:moveTo>
                      <a:pt x="160" y="278"/>
                    </a:moveTo>
                    <a:lnTo>
                      <a:pt x="162" y="276"/>
                    </a:lnTo>
                    <a:lnTo>
                      <a:pt x="164" y="275"/>
                    </a:lnTo>
                    <a:lnTo>
                      <a:pt x="165" y="275"/>
                    </a:lnTo>
                    <a:lnTo>
                      <a:pt x="165" y="274"/>
                    </a:lnTo>
                    <a:lnTo>
                      <a:pt x="166" y="273"/>
                    </a:lnTo>
                    <a:lnTo>
                      <a:pt x="167" y="272"/>
                    </a:lnTo>
                    <a:lnTo>
                      <a:pt x="167" y="271"/>
                    </a:lnTo>
                    <a:lnTo>
                      <a:pt x="167" y="270"/>
                    </a:lnTo>
                    <a:lnTo>
                      <a:pt x="167" y="269"/>
                    </a:lnTo>
                    <a:lnTo>
                      <a:pt x="168" y="264"/>
                    </a:lnTo>
                    <a:lnTo>
                      <a:pt x="174" y="228"/>
                    </a:lnTo>
                    <a:lnTo>
                      <a:pt x="176" y="222"/>
                    </a:lnTo>
                    <a:lnTo>
                      <a:pt x="176" y="218"/>
                    </a:lnTo>
                    <a:lnTo>
                      <a:pt x="179" y="213"/>
                    </a:lnTo>
                    <a:lnTo>
                      <a:pt x="181" y="207"/>
                    </a:lnTo>
                    <a:lnTo>
                      <a:pt x="184" y="202"/>
                    </a:lnTo>
                    <a:lnTo>
                      <a:pt x="186" y="198"/>
                    </a:lnTo>
                    <a:lnTo>
                      <a:pt x="187" y="194"/>
                    </a:lnTo>
                    <a:lnTo>
                      <a:pt x="190" y="191"/>
                    </a:lnTo>
                    <a:lnTo>
                      <a:pt x="193" y="185"/>
                    </a:lnTo>
                    <a:lnTo>
                      <a:pt x="196" y="177"/>
                    </a:lnTo>
                    <a:lnTo>
                      <a:pt x="201" y="172"/>
                    </a:lnTo>
                    <a:lnTo>
                      <a:pt x="204" y="168"/>
                    </a:lnTo>
                    <a:lnTo>
                      <a:pt x="209" y="161"/>
                    </a:lnTo>
                    <a:lnTo>
                      <a:pt x="213" y="155"/>
                    </a:lnTo>
                    <a:lnTo>
                      <a:pt x="216" y="151"/>
                    </a:lnTo>
                    <a:lnTo>
                      <a:pt x="218" y="146"/>
                    </a:lnTo>
                    <a:lnTo>
                      <a:pt x="221" y="139"/>
                    </a:lnTo>
                    <a:lnTo>
                      <a:pt x="223" y="134"/>
                    </a:lnTo>
                    <a:lnTo>
                      <a:pt x="225" y="128"/>
                    </a:lnTo>
                    <a:lnTo>
                      <a:pt x="226" y="124"/>
                    </a:lnTo>
                    <a:lnTo>
                      <a:pt x="227" y="118"/>
                    </a:lnTo>
                    <a:lnTo>
                      <a:pt x="229" y="112"/>
                    </a:lnTo>
                    <a:lnTo>
                      <a:pt x="229" y="104"/>
                    </a:lnTo>
                    <a:lnTo>
                      <a:pt x="229" y="96"/>
                    </a:lnTo>
                    <a:lnTo>
                      <a:pt x="227" y="90"/>
                    </a:lnTo>
                    <a:lnTo>
                      <a:pt x="226" y="85"/>
                    </a:lnTo>
                    <a:lnTo>
                      <a:pt x="226" y="80"/>
                    </a:lnTo>
                    <a:lnTo>
                      <a:pt x="224" y="74"/>
                    </a:lnTo>
                    <a:lnTo>
                      <a:pt x="221" y="68"/>
                    </a:lnTo>
                    <a:lnTo>
                      <a:pt x="219" y="62"/>
                    </a:lnTo>
                    <a:lnTo>
                      <a:pt x="216" y="56"/>
                    </a:lnTo>
                    <a:lnTo>
                      <a:pt x="213" y="51"/>
                    </a:lnTo>
                    <a:lnTo>
                      <a:pt x="210" y="45"/>
                    </a:lnTo>
                    <a:lnTo>
                      <a:pt x="205" y="39"/>
                    </a:lnTo>
                    <a:lnTo>
                      <a:pt x="201" y="35"/>
                    </a:lnTo>
                    <a:lnTo>
                      <a:pt x="196" y="31"/>
                    </a:lnTo>
                    <a:lnTo>
                      <a:pt x="191" y="27"/>
                    </a:lnTo>
                    <a:lnTo>
                      <a:pt x="185" y="23"/>
                    </a:lnTo>
                    <a:lnTo>
                      <a:pt x="181" y="18"/>
                    </a:lnTo>
                    <a:lnTo>
                      <a:pt x="174" y="15"/>
                    </a:lnTo>
                    <a:lnTo>
                      <a:pt x="167" y="11"/>
                    </a:lnTo>
                    <a:lnTo>
                      <a:pt x="160" y="8"/>
                    </a:lnTo>
                    <a:lnTo>
                      <a:pt x="152" y="6"/>
                    </a:lnTo>
                    <a:lnTo>
                      <a:pt x="145" y="4"/>
                    </a:lnTo>
                    <a:lnTo>
                      <a:pt x="139" y="2"/>
                    </a:lnTo>
                    <a:lnTo>
                      <a:pt x="133" y="1"/>
                    </a:lnTo>
                    <a:lnTo>
                      <a:pt x="127" y="0"/>
                    </a:lnTo>
                    <a:lnTo>
                      <a:pt x="120" y="0"/>
                    </a:lnTo>
                    <a:lnTo>
                      <a:pt x="113" y="0"/>
                    </a:lnTo>
                    <a:lnTo>
                      <a:pt x="105" y="0"/>
                    </a:lnTo>
                    <a:lnTo>
                      <a:pt x="101" y="0"/>
                    </a:lnTo>
                    <a:lnTo>
                      <a:pt x="94" y="2"/>
                    </a:lnTo>
                    <a:lnTo>
                      <a:pt x="89" y="2"/>
                    </a:lnTo>
                    <a:lnTo>
                      <a:pt x="82" y="4"/>
                    </a:lnTo>
                    <a:lnTo>
                      <a:pt x="77" y="5"/>
                    </a:lnTo>
                    <a:lnTo>
                      <a:pt x="71" y="7"/>
                    </a:lnTo>
                    <a:lnTo>
                      <a:pt x="67" y="9"/>
                    </a:lnTo>
                    <a:lnTo>
                      <a:pt x="62" y="11"/>
                    </a:lnTo>
                    <a:lnTo>
                      <a:pt x="57" y="14"/>
                    </a:lnTo>
                    <a:lnTo>
                      <a:pt x="53" y="16"/>
                    </a:lnTo>
                    <a:lnTo>
                      <a:pt x="47" y="21"/>
                    </a:lnTo>
                    <a:lnTo>
                      <a:pt x="42" y="24"/>
                    </a:lnTo>
                    <a:lnTo>
                      <a:pt x="37" y="27"/>
                    </a:lnTo>
                    <a:lnTo>
                      <a:pt x="33" y="31"/>
                    </a:lnTo>
                    <a:lnTo>
                      <a:pt x="28" y="35"/>
                    </a:lnTo>
                    <a:lnTo>
                      <a:pt x="24" y="39"/>
                    </a:lnTo>
                    <a:lnTo>
                      <a:pt x="20" y="43"/>
                    </a:lnTo>
                    <a:lnTo>
                      <a:pt x="16" y="48"/>
                    </a:lnTo>
                    <a:lnTo>
                      <a:pt x="13" y="54"/>
                    </a:lnTo>
                    <a:lnTo>
                      <a:pt x="8" y="60"/>
                    </a:lnTo>
                    <a:lnTo>
                      <a:pt x="6" y="67"/>
                    </a:lnTo>
                    <a:lnTo>
                      <a:pt x="4" y="73"/>
                    </a:lnTo>
                    <a:lnTo>
                      <a:pt x="3" y="80"/>
                    </a:lnTo>
                    <a:lnTo>
                      <a:pt x="2" y="86"/>
                    </a:lnTo>
                    <a:lnTo>
                      <a:pt x="0" y="91"/>
                    </a:lnTo>
                    <a:lnTo>
                      <a:pt x="0" y="97"/>
                    </a:lnTo>
                    <a:lnTo>
                      <a:pt x="0" y="103"/>
                    </a:lnTo>
                    <a:lnTo>
                      <a:pt x="0" y="109"/>
                    </a:lnTo>
                    <a:lnTo>
                      <a:pt x="0" y="114"/>
                    </a:lnTo>
                    <a:lnTo>
                      <a:pt x="2" y="121"/>
                    </a:lnTo>
                    <a:lnTo>
                      <a:pt x="3" y="127"/>
                    </a:lnTo>
                    <a:lnTo>
                      <a:pt x="5" y="132"/>
                    </a:lnTo>
                    <a:lnTo>
                      <a:pt x="8" y="139"/>
                    </a:lnTo>
                    <a:lnTo>
                      <a:pt x="10" y="146"/>
                    </a:lnTo>
                    <a:lnTo>
                      <a:pt x="13" y="151"/>
                    </a:lnTo>
                    <a:lnTo>
                      <a:pt x="17" y="156"/>
                    </a:lnTo>
                    <a:lnTo>
                      <a:pt x="20" y="162"/>
                    </a:lnTo>
                    <a:lnTo>
                      <a:pt x="24" y="167"/>
                    </a:lnTo>
                    <a:lnTo>
                      <a:pt x="28" y="172"/>
                    </a:lnTo>
                    <a:lnTo>
                      <a:pt x="31" y="178"/>
                    </a:lnTo>
                    <a:lnTo>
                      <a:pt x="37" y="188"/>
                    </a:lnTo>
                    <a:lnTo>
                      <a:pt x="42" y="197"/>
                    </a:lnTo>
                    <a:lnTo>
                      <a:pt x="45" y="201"/>
                    </a:lnTo>
                    <a:lnTo>
                      <a:pt x="47" y="205"/>
                    </a:lnTo>
                    <a:lnTo>
                      <a:pt x="48" y="210"/>
                    </a:lnTo>
                    <a:lnTo>
                      <a:pt x="50" y="215"/>
                    </a:lnTo>
                    <a:lnTo>
                      <a:pt x="53" y="219"/>
                    </a:lnTo>
                    <a:lnTo>
                      <a:pt x="53" y="225"/>
                    </a:lnTo>
                    <a:lnTo>
                      <a:pt x="55" y="232"/>
                    </a:lnTo>
                    <a:lnTo>
                      <a:pt x="56" y="240"/>
                    </a:lnTo>
                    <a:lnTo>
                      <a:pt x="57" y="246"/>
                    </a:lnTo>
                    <a:lnTo>
                      <a:pt x="59" y="253"/>
                    </a:lnTo>
                    <a:lnTo>
                      <a:pt x="59" y="259"/>
                    </a:lnTo>
                    <a:lnTo>
                      <a:pt x="59" y="263"/>
                    </a:lnTo>
                    <a:lnTo>
                      <a:pt x="61" y="269"/>
                    </a:lnTo>
                    <a:lnTo>
                      <a:pt x="62" y="270"/>
                    </a:lnTo>
                    <a:lnTo>
                      <a:pt x="62" y="272"/>
                    </a:lnTo>
                    <a:lnTo>
                      <a:pt x="62" y="273"/>
                    </a:lnTo>
                    <a:lnTo>
                      <a:pt x="63" y="273"/>
                    </a:lnTo>
                    <a:lnTo>
                      <a:pt x="63" y="274"/>
                    </a:lnTo>
                    <a:lnTo>
                      <a:pt x="64" y="275"/>
                    </a:lnTo>
                    <a:lnTo>
                      <a:pt x="65" y="276"/>
                    </a:lnTo>
                    <a:lnTo>
                      <a:pt x="68" y="277"/>
                    </a:lnTo>
                    <a:lnTo>
                      <a:pt x="69" y="278"/>
                    </a:lnTo>
                    <a:lnTo>
                      <a:pt x="73" y="279"/>
                    </a:lnTo>
                    <a:lnTo>
                      <a:pt x="75" y="280"/>
                    </a:lnTo>
                    <a:lnTo>
                      <a:pt x="77" y="281"/>
                    </a:lnTo>
                    <a:lnTo>
                      <a:pt x="79" y="281"/>
                    </a:lnTo>
                    <a:lnTo>
                      <a:pt x="82" y="282"/>
                    </a:lnTo>
                    <a:lnTo>
                      <a:pt x="85" y="283"/>
                    </a:lnTo>
                    <a:lnTo>
                      <a:pt x="88" y="283"/>
                    </a:lnTo>
                    <a:lnTo>
                      <a:pt x="91" y="283"/>
                    </a:lnTo>
                    <a:lnTo>
                      <a:pt x="94" y="284"/>
                    </a:lnTo>
                    <a:lnTo>
                      <a:pt x="97" y="284"/>
                    </a:lnTo>
                    <a:lnTo>
                      <a:pt x="99" y="284"/>
                    </a:lnTo>
                    <a:lnTo>
                      <a:pt x="104" y="285"/>
                    </a:lnTo>
                    <a:lnTo>
                      <a:pt x="105" y="285"/>
                    </a:lnTo>
                    <a:lnTo>
                      <a:pt x="109" y="285"/>
                    </a:lnTo>
                    <a:lnTo>
                      <a:pt x="111" y="285"/>
                    </a:lnTo>
                    <a:lnTo>
                      <a:pt x="114" y="285"/>
                    </a:lnTo>
                    <a:lnTo>
                      <a:pt x="118" y="285"/>
                    </a:lnTo>
                    <a:lnTo>
                      <a:pt x="120" y="285"/>
                    </a:lnTo>
                    <a:lnTo>
                      <a:pt x="124" y="285"/>
                    </a:lnTo>
                    <a:lnTo>
                      <a:pt x="125" y="285"/>
                    </a:lnTo>
                    <a:lnTo>
                      <a:pt x="128" y="284"/>
                    </a:lnTo>
                    <a:lnTo>
                      <a:pt x="132" y="284"/>
                    </a:lnTo>
                    <a:lnTo>
                      <a:pt x="135" y="284"/>
                    </a:lnTo>
                    <a:lnTo>
                      <a:pt x="138" y="283"/>
                    </a:lnTo>
                    <a:lnTo>
                      <a:pt x="141" y="283"/>
                    </a:lnTo>
                    <a:lnTo>
                      <a:pt x="144" y="283"/>
                    </a:lnTo>
                    <a:lnTo>
                      <a:pt x="146" y="282"/>
                    </a:lnTo>
                    <a:lnTo>
                      <a:pt x="148" y="281"/>
                    </a:lnTo>
                    <a:lnTo>
                      <a:pt x="152" y="281"/>
                    </a:lnTo>
                    <a:lnTo>
                      <a:pt x="153" y="280"/>
                    </a:lnTo>
                    <a:lnTo>
                      <a:pt x="155" y="279"/>
                    </a:lnTo>
                    <a:lnTo>
                      <a:pt x="158" y="278"/>
                    </a:lnTo>
                    <a:lnTo>
                      <a:pt x="160" y="278"/>
                    </a:lnTo>
                  </a:path>
                </a:pathLst>
              </a:custGeom>
              <a:solidFill>
                <a:srgbClr val="FAFD00"/>
              </a:solidFill>
              <a:ln w="12700" cap="rnd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400" b="1" dirty="0">
                  <a:solidFill>
                    <a:schemeClr val="tx2">
                      <a:lumMod val="75000"/>
                    </a:schemeClr>
                  </a:solidFill>
                  <a:cs typeface="Arial" charset="0"/>
                </a:endParaRPr>
              </a:p>
            </p:txBody>
          </p:sp>
          <p:sp>
            <p:nvSpPr>
              <p:cNvPr id="26" name="Oval 39"/>
              <p:cNvSpPr>
                <a:spLocks noChangeArrowheads="1"/>
              </p:cNvSpPr>
              <p:nvPr/>
            </p:nvSpPr>
            <p:spPr bwMode="auto">
              <a:xfrm>
                <a:off x="1310" y="2981"/>
                <a:ext cx="93" cy="20"/>
              </a:xfrm>
              <a:prstGeom prst="ellipse">
                <a:avLst/>
              </a:prstGeom>
              <a:solidFill>
                <a:srgbClr val="FAFD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 b="1" dirty="0">
                  <a:solidFill>
                    <a:schemeClr val="tx2">
                      <a:lumMod val="75000"/>
                    </a:schemeClr>
                  </a:solidFill>
                  <a:cs typeface="Arial" charset="0"/>
                </a:endParaRPr>
              </a:p>
            </p:txBody>
          </p:sp>
          <p:grpSp>
            <p:nvGrpSpPr>
              <p:cNvPr id="27" name="Group 40"/>
              <p:cNvGrpSpPr>
                <a:grpSpLocks/>
              </p:cNvGrpSpPr>
              <p:nvPr/>
            </p:nvGrpSpPr>
            <p:grpSpPr bwMode="auto">
              <a:xfrm>
                <a:off x="1355" y="2756"/>
                <a:ext cx="92" cy="242"/>
                <a:chOff x="1355" y="2756"/>
                <a:chExt cx="92" cy="242"/>
              </a:xfrm>
            </p:grpSpPr>
            <p:sp>
              <p:nvSpPr>
                <p:cNvPr id="28" name="Freeform 41"/>
                <p:cNvSpPr>
                  <a:spLocks/>
                </p:cNvSpPr>
                <p:nvPr/>
              </p:nvSpPr>
              <p:spPr bwMode="auto">
                <a:xfrm>
                  <a:off x="1415" y="2756"/>
                  <a:ext cx="32" cy="34"/>
                </a:xfrm>
                <a:custGeom>
                  <a:avLst/>
                  <a:gdLst>
                    <a:gd name="T0" fmla="*/ 0 w 32"/>
                    <a:gd name="T1" fmla="*/ 0 h 34"/>
                    <a:gd name="T2" fmla="*/ 8 w 32"/>
                    <a:gd name="T3" fmla="*/ 3 h 34"/>
                    <a:gd name="T4" fmla="*/ 15 w 32"/>
                    <a:gd name="T5" fmla="*/ 7 h 34"/>
                    <a:gd name="T6" fmla="*/ 21 w 32"/>
                    <a:gd name="T7" fmla="*/ 11 h 34"/>
                    <a:gd name="T8" fmla="*/ 25 w 32"/>
                    <a:gd name="T9" fmla="*/ 15 h 34"/>
                    <a:gd name="T10" fmla="*/ 28 w 32"/>
                    <a:gd name="T11" fmla="*/ 19 h 34"/>
                    <a:gd name="T12" fmla="*/ 30 w 32"/>
                    <a:gd name="T13" fmla="*/ 23 h 34"/>
                    <a:gd name="T14" fmla="*/ 31 w 32"/>
                    <a:gd name="T15" fmla="*/ 27 h 34"/>
                    <a:gd name="T16" fmla="*/ 19 w 32"/>
                    <a:gd name="T17" fmla="*/ 33 h 34"/>
                    <a:gd name="T18" fmla="*/ 19 w 32"/>
                    <a:gd name="T19" fmla="*/ 27 h 34"/>
                    <a:gd name="T20" fmla="*/ 17 w 32"/>
                    <a:gd name="T21" fmla="*/ 22 h 34"/>
                    <a:gd name="T22" fmla="*/ 14 w 32"/>
                    <a:gd name="T23" fmla="*/ 16 h 34"/>
                    <a:gd name="T24" fmla="*/ 10 w 32"/>
                    <a:gd name="T25" fmla="*/ 10 h 34"/>
                    <a:gd name="T26" fmla="*/ 6 w 32"/>
                    <a:gd name="T27" fmla="*/ 6 h 34"/>
                    <a:gd name="T28" fmla="*/ 0 w 32"/>
                    <a:gd name="T29" fmla="*/ 0 h 3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"/>
                    <a:gd name="T46" fmla="*/ 0 h 34"/>
                    <a:gd name="T47" fmla="*/ 32 w 32"/>
                    <a:gd name="T48" fmla="*/ 34 h 3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" h="34">
                      <a:moveTo>
                        <a:pt x="0" y="0"/>
                      </a:moveTo>
                      <a:lnTo>
                        <a:pt x="8" y="3"/>
                      </a:lnTo>
                      <a:lnTo>
                        <a:pt x="15" y="7"/>
                      </a:lnTo>
                      <a:lnTo>
                        <a:pt x="21" y="11"/>
                      </a:lnTo>
                      <a:lnTo>
                        <a:pt x="25" y="15"/>
                      </a:lnTo>
                      <a:lnTo>
                        <a:pt x="28" y="19"/>
                      </a:lnTo>
                      <a:lnTo>
                        <a:pt x="30" y="23"/>
                      </a:lnTo>
                      <a:lnTo>
                        <a:pt x="31" y="27"/>
                      </a:lnTo>
                      <a:lnTo>
                        <a:pt x="19" y="33"/>
                      </a:lnTo>
                      <a:lnTo>
                        <a:pt x="19" y="27"/>
                      </a:lnTo>
                      <a:lnTo>
                        <a:pt x="17" y="22"/>
                      </a:lnTo>
                      <a:lnTo>
                        <a:pt x="14" y="16"/>
                      </a:lnTo>
                      <a:lnTo>
                        <a:pt x="10" y="10"/>
                      </a:lnTo>
                      <a:lnTo>
                        <a:pt x="6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AFD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29" name="Freeform 42"/>
                <p:cNvSpPr>
                  <a:spLocks/>
                </p:cNvSpPr>
                <p:nvPr/>
              </p:nvSpPr>
              <p:spPr bwMode="auto">
                <a:xfrm>
                  <a:off x="1355" y="2938"/>
                  <a:ext cx="54" cy="60"/>
                </a:xfrm>
                <a:custGeom>
                  <a:avLst/>
                  <a:gdLst>
                    <a:gd name="T0" fmla="*/ 53 w 54"/>
                    <a:gd name="T1" fmla="*/ 0 h 60"/>
                    <a:gd name="T2" fmla="*/ 51 w 54"/>
                    <a:gd name="T3" fmla="*/ 2 h 60"/>
                    <a:gd name="T4" fmla="*/ 42 w 54"/>
                    <a:gd name="T5" fmla="*/ 38 h 60"/>
                    <a:gd name="T6" fmla="*/ 40 w 54"/>
                    <a:gd name="T7" fmla="*/ 42 h 60"/>
                    <a:gd name="T8" fmla="*/ 38 w 54"/>
                    <a:gd name="T9" fmla="*/ 44 h 60"/>
                    <a:gd name="T10" fmla="*/ 33 w 54"/>
                    <a:gd name="T11" fmla="*/ 47 h 60"/>
                    <a:gd name="T12" fmla="*/ 30 w 54"/>
                    <a:gd name="T13" fmla="*/ 49 h 60"/>
                    <a:gd name="T14" fmla="*/ 25 w 54"/>
                    <a:gd name="T15" fmla="*/ 52 h 60"/>
                    <a:gd name="T16" fmla="*/ 20 w 54"/>
                    <a:gd name="T17" fmla="*/ 54 h 60"/>
                    <a:gd name="T18" fmla="*/ 15 w 54"/>
                    <a:gd name="T19" fmla="*/ 54 h 60"/>
                    <a:gd name="T20" fmla="*/ 11 w 54"/>
                    <a:gd name="T21" fmla="*/ 55 h 60"/>
                    <a:gd name="T22" fmla="*/ 6 w 54"/>
                    <a:gd name="T23" fmla="*/ 56 h 60"/>
                    <a:gd name="T24" fmla="*/ 0 w 54"/>
                    <a:gd name="T25" fmla="*/ 56 h 60"/>
                    <a:gd name="T26" fmla="*/ 1 w 54"/>
                    <a:gd name="T27" fmla="*/ 58 h 60"/>
                    <a:gd name="T28" fmla="*/ 5 w 54"/>
                    <a:gd name="T29" fmla="*/ 59 h 60"/>
                    <a:gd name="T30" fmla="*/ 8 w 54"/>
                    <a:gd name="T31" fmla="*/ 59 h 60"/>
                    <a:gd name="T32" fmla="*/ 13 w 54"/>
                    <a:gd name="T33" fmla="*/ 58 h 60"/>
                    <a:gd name="T34" fmla="*/ 16 w 54"/>
                    <a:gd name="T35" fmla="*/ 58 h 60"/>
                    <a:gd name="T36" fmla="*/ 21 w 54"/>
                    <a:gd name="T37" fmla="*/ 57 h 60"/>
                    <a:gd name="T38" fmla="*/ 25 w 54"/>
                    <a:gd name="T39" fmla="*/ 56 h 60"/>
                    <a:gd name="T40" fmla="*/ 30 w 54"/>
                    <a:gd name="T41" fmla="*/ 55 h 60"/>
                    <a:gd name="T42" fmla="*/ 33 w 54"/>
                    <a:gd name="T43" fmla="*/ 54 h 60"/>
                    <a:gd name="T44" fmla="*/ 37 w 54"/>
                    <a:gd name="T45" fmla="*/ 54 h 60"/>
                    <a:gd name="T46" fmla="*/ 42 w 54"/>
                    <a:gd name="T47" fmla="*/ 51 h 60"/>
                    <a:gd name="T48" fmla="*/ 43 w 54"/>
                    <a:gd name="T49" fmla="*/ 49 h 60"/>
                    <a:gd name="T50" fmla="*/ 44 w 54"/>
                    <a:gd name="T51" fmla="*/ 47 h 60"/>
                    <a:gd name="T52" fmla="*/ 45 w 54"/>
                    <a:gd name="T53" fmla="*/ 44 h 60"/>
                    <a:gd name="T54" fmla="*/ 46 w 54"/>
                    <a:gd name="T55" fmla="*/ 40 h 60"/>
                    <a:gd name="T56" fmla="*/ 53 w 54"/>
                    <a:gd name="T57" fmla="*/ 0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4"/>
                    <a:gd name="T88" fmla="*/ 0 h 60"/>
                    <a:gd name="T89" fmla="*/ 54 w 54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4" h="60">
                      <a:moveTo>
                        <a:pt x="53" y="0"/>
                      </a:moveTo>
                      <a:lnTo>
                        <a:pt x="51" y="2"/>
                      </a:lnTo>
                      <a:lnTo>
                        <a:pt x="42" y="38"/>
                      </a:lnTo>
                      <a:lnTo>
                        <a:pt x="40" y="42"/>
                      </a:lnTo>
                      <a:lnTo>
                        <a:pt x="38" y="44"/>
                      </a:lnTo>
                      <a:lnTo>
                        <a:pt x="33" y="47"/>
                      </a:lnTo>
                      <a:lnTo>
                        <a:pt x="30" y="49"/>
                      </a:lnTo>
                      <a:lnTo>
                        <a:pt x="25" y="52"/>
                      </a:lnTo>
                      <a:lnTo>
                        <a:pt x="20" y="54"/>
                      </a:lnTo>
                      <a:lnTo>
                        <a:pt x="15" y="54"/>
                      </a:lnTo>
                      <a:lnTo>
                        <a:pt x="11" y="55"/>
                      </a:lnTo>
                      <a:lnTo>
                        <a:pt x="6" y="56"/>
                      </a:lnTo>
                      <a:lnTo>
                        <a:pt x="0" y="56"/>
                      </a:lnTo>
                      <a:lnTo>
                        <a:pt x="1" y="58"/>
                      </a:lnTo>
                      <a:lnTo>
                        <a:pt x="5" y="59"/>
                      </a:lnTo>
                      <a:lnTo>
                        <a:pt x="8" y="59"/>
                      </a:lnTo>
                      <a:lnTo>
                        <a:pt x="13" y="58"/>
                      </a:lnTo>
                      <a:lnTo>
                        <a:pt x="16" y="58"/>
                      </a:lnTo>
                      <a:lnTo>
                        <a:pt x="21" y="57"/>
                      </a:lnTo>
                      <a:lnTo>
                        <a:pt x="25" y="56"/>
                      </a:lnTo>
                      <a:lnTo>
                        <a:pt x="30" y="55"/>
                      </a:lnTo>
                      <a:lnTo>
                        <a:pt x="33" y="54"/>
                      </a:lnTo>
                      <a:lnTo>
                        <a:pt x="37" y="54"/>
                      </a:lnTo>
                      <a:lnTo>
                        <a:pt x="42" y="51"/>
                      </a:lnTo>
                      <a:lnTo>
                        <a:pt x="43" y="49"/>
                      </a:lnTo>
                      <a:lnTo>
                        <a:pt x="44" y="47"/>
                      </a:lnTo>
                      <a:lnTo>
                        <a:pt x="45" y="44"/>
                      </a:lnTo>
                      <a:lnTo>
                        <a:pt x="46" y="40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FAFD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</p:grpSp>
        </p:grpSp>
      </p:grpSp>
      <p:pic>
        <p:nvPicPr>
          <p:cNvPr id="20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3671" y="1380831"/>
            <a:ext cx="1288373" cy="10839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" name="Picture 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3340" y="2611343"/>
            <a:ext cx="1087788" cy="99135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" name="Picture 59" descr="BLLPNS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20011" y="3899717"/>
            <a:ext cx="1577680" cy="89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 rot="18673289">
            <a:off x="920449" y="5521041"/>
            <a:ext cx="1098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Innovators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 rot="18673289">
            <a:off x="1482704" y="5631911"/>
            <a:ext cx="14937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Early Adopters</a:t>
            </a:r>
          </a:p>
          <a:p>
            <a:pPr algn="ctr"/>
            <a:r>
              <a:rPr lang="en-US" sz="1200" b="0" dirty="0" smtClean="0"/>
              <a:t>(Visionaries)</a:t>
            </a:r>
            <a:endParaRPr lang="en-US" sz="1200" b="0" dirty="0"/>
          </a:p>
        </p:txBody>
      </p:sp>
      <p:sp>
        <p:nvSpPr>
          <p:cNvPr id="49" name="TextBox 48"/>
          <p:cNvSpPr txBox="1"/>
          <p:nvPr/>
        </p:nvSpPr>
        <p:spPr>
          <a:xfrm rot="18673289">
            <a:off x="2912317" y="5555711"/>
            <a:ext cx="13596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Early Majority</a:t>
            </a:r>
          </a:p>
          <a:p>
            <a:pPr algn="ctr"/>
            <a:r>
              <a:rPr lang="en-US" sz="1200" b="0" dirty="0" smtClean="0"/>
              <a:t>(Pragmatists)</a:t>
            </a:r>
            <a:endParaRPr lang="en-US" sz="1200" b="0" dirty="0"/>
          </a:p>
        </p:txBody>
      </p:sp>
      <p:sp>
        <p:nvSpPr>
          <p:cNvPr id="50" name="TextBox 49"/>
          <p:cNvSpPr txBox="1"/>
          <p:nvPr/>
        </p:nvSpPr>
        <p:spPr>
          <a:xfrm rot="18673289">
            <a:off x="4592601" y="5504911"/>
            <a:ext cx="12875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Late Majority</a:t>
            </a:r>
            <a:endParaRPr lang="en-US" sz="1200" b="0" dirty="0" smtClean="0"/>
          </a:p>
          <a:p>
            <a:pPr algn="ctr"/>
            <a:r>
              <a:rPr lang="en-US" sz="1200" b="0" dirty="0" smtClean="0"/>
              <a:t>(Conservatives)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 rot="18673289">
            <a:off x="6263820" y="5470242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Laggards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362202" y="4356101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CHASM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018133" y="2701237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EARLY</a:t>
            </a:r>
          </a:p>
          <a:p>
            <a:pPr algn="ctr"/>
            <a:r>
              <a:rPr lang="en-US" sz="1400" dirty="0" smtClean="0"/>
              <a:t>MARKET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43611" y="2032001"/>
            <a:ext cx="1088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TORNADO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038515" y="4140201"/>
            <a:ext cx="1051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BOWLING</a:t>
            </a:r>
          </a:p>
          <a:p>
            <a:pPr algn="ctr"/>
            <a:r>
              <a:rPr lang="en-US" sz="1400" dirty="0" smtClean="0"/>
              <a:t>ALLEY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5890062" y="1524001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STREET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3958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371 L -0.09722 0.0037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08888 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2408 L -0.07882 -0.024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08 L -0.09201 0.002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47" grpId="0"/>
      <p:bldP spid="47" grpId="1"/>
      <p:bldP spid="48" grpId="0"/>
      <p:bldP spid="48" grpId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GMoore2011F">
  <a:themeElements>
    <a:clrScheme name="GM_ColorsE">
      <a:dk1>
        <a:srgbClr val="4F4F51"/>
      </a:dk1>
      <a:lt1>
        <a:srgbClr val="FFFFFF"/>
      </a:lt1>
      <a:dk2>
        <a:srgbClr val="000094"/>
      </a:dk2>
      <a:lt2>
        <a:srgbClr val="FF7D11"/>
      </a:lt2>
      <a:accent1>
        <a:srgbClr val="CC0000"/>
      </a:accent1>
      <a:accent2>
        <a:srgbClr val="000000"/>
      </a:accent2>
      <a:accent3>
        <a:srgbClr val="0AC216"/>
      </a:accent3>
      <a:accent4>
        <a:srgbClr val="5278EC"/>
      </a:accent4>
      <a:accent5>
        <a:srgbClr val="8F1EE1"/>
      </a:accent5>
      <a:accent6>
        <a:srgbClr val="037C03"/>
      </a:accent6>
      <a:hlink>
        <a:srgbClr val="FFF000"/>
      </a:hlink>
      <a:folHlink>
        <a:srgbClr val="98162D"/>
      </a:folHlink>
    </a:clrScheme>
    <a:fontScheme name="Seven Questions 10-03 White Slide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ven Questions 10-03 White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8">
        <a:dk1>
          <a:srgbClr val="808080"/>
        </a:dk1>
        <a:lt1>
          <a:srgbClr val="FFFFFF"/>
        </a:lt1>
        <a:dk2>
          <a:srgbClr val="003366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DB8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B919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D2C7C7"/>
        </a:accent5>
        <a:accent6>
          <a:srgbClr val="730000"/>
        </a:accent6>
        <a:hlink>
          <a:srgbClr val="CF3B1D"/>
        </a:hlink>
        <a:folHlink>
          <a:srgbClr val="B885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1">
        <a:dk1>
          <a:srgbClr val="FBDE07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D6BD05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2">
        <a:dk1>
          <a:srgbClr val="B2B2B2"/>
        </a:dk1>
        <a:lt1>
          <a:srgbClr val="E8C014"/>
        </a:lt1>
        <a:dk2>
          <a:srgbClr val="000066"/>
        </a:dk2>
        <a:lt2>
          <a:srgbClr val="E8C014"/>
        </a:lt2>
        <a:accent1>
          <a:srgbClr val="FFFFFF"/>
        </a:accent1>
        <a:accent2>
          <a:srgbClr val="09A714"/>
        </a:accent2>
        <a:accent3>
          <a:srgbClr val="AAAAB8"/>
        </a:accent3>
        <a:accent4>
          <a:srgbClr val="C6A40F"/>
        </a:accent4>
        <a:accent5>
          <a:srgbClr val="FFFFFF"/>
        </a:accent5>
        <a:accent6>
          <a:srgbClr val="079711"/>
        </a:accent6>
        <a:hlink>
          <a:srgbClr val="777777"/>
        </a:hlink>
        <a:folHlink>
          <a:srgbClr val="E8C01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13">
        <a:dk1>
          <a:srgbClr val="00007E"/>
        </a:dk1>
        <a:lt1>
          <a:srgbClr val="FFFFFF"/>
        </a:lt1>
        <a:dk2>
          <a:srgbClr val="00007E"/>
        </a:dk2>
        <a:lt2>
          <a:srgbClr val="B2B2B2"/>
        </a:lt2>
        <a:accent1>
          <a:srgbClr val="CC0000"/>
        </a:accent1>
        <a:accent2>
          <a:srgbClr val="00A714"/>
        </a:accent2>
        <a:accent3>
          <a:srgbClr val="FFFFFF"/>
        </a:accent3>
        <a:accent4>
          <a:srgbClr val="00006B"/>
        </a:accent4>
        <a:accent5>
          <a:srgbClr val="E2AAAA"/>
        </a:accent5>
        <a:accent6>
          <a:srgbClr val="009711"/>
        </a:accent6>
        <a:hlink>
          <a:srgbClr val="09A714"/>
        </a:hlink>
        <a:folHlink>
          <a:srgbClr val="E8C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4">
        <a:dk1>
          <a:srgbClr val="000000"/>
        </a:dk1>
        <a:lt1>
          <a:srgbClr val="FFFFFF"/>
        </a:lt1>
        <a:dk2>
          <a:srgbClr val="00007E"/>
        </a:dk2>
        <a:lt2>
          <a:srgbClr val="AFAFAF"/>
        </a:lt2>
        <a:accent1>
          <a:srgbClr val="CC0000"/>
        </a:accent1>
        <a:accent2>
          <a:srgbClr val="E8C014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D2AE11"/>
        </a:accent6>
        <a:hlink>
          <a:srgbClr val="09A714"/>
        </a:hlink>
        <a:folHlink>
          <a:srgbClr val="648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GMoore2011F</Template>
  <TotalTime>36223</TotalTime>
  <Pages>123</Pages>
  <Words>629</Words>
  <Application>Microsoft Office PowerPoint</Application>
  <PresentationFormat>On-screen Show (4:3)</PresentationFormat>
  <Paragraphs>205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Verdana</vt:lpstr>
      <vt:lpstr>GMoore2011F</vt:lpstr>
      <vt:lpstr>Crossing the Chasm</vt:lpstr>
      <vt:lpstr>Disruptive Innovation What Makes High-Tech Marketing Different?</vt:lpstr>
      <vt:lpstr>The Technology Adoption Life Cycle The Challenge Facing Every Disruptive Innovation</vt:lpstr>
      <vt:lpstr>Innovators - Technology Enthusiasts</vt:lpstr>
      <vt:lpstr>Early Adopters - The Visionaries</vt:lpstr>
      <vt:lpstr>Early Majority - Pragmatists</vt:lpstr>
      <vt:lpstr>Late Majority - Conservatives</vt:lpstr>
      <vt:lpstr>Laggards - Skeptics</vt:lpstr>
      <vt:lpstr>How High-Tech Markets Develop The Technology Adoption Life Cycle</vt:lpstr>
      <vt:lpstr>Life-Cycle Metrics that Matter Tracking Performance Relative to the Chasm</vt:lpstr>
      <vt:lpstr>Crossing the Chasm Two Key Principles</vt:lpstr>
      <vt:lpstr>Crossing the Chasm What’s New?  End User IT!</vt:lpstr>
      <vt:lpstr>Tipping Point for B2C Markets The Four Gears Model</vt:lpstr>
      <vt:lpstr>Four-Gears Metrics that Matter Tracking Performance Relative to the Tornado</vt:lpstr>
      <vt:lpstr>Slowest Gear Theory</vt:lpstr>
      <vt:lpstr>Crossing the Chasm What’s Not New?  Enterprise IT!</vt:lpstr>
      <vt:lpstr>Target Market Initiative Framework A Checklist for Crossing the Chasm Planning</vt:lpstr>
      <vt:lpstr>The New Examples</vt:lpstr>
      <vt:lpstr>New Examples from the Room</vt:lpstr>
      <vt:lpstr>Key Takeaways</vt:lpstr>
      <vt:lpstr>gmoore@geoffreyamoore.com  twitter.com/geoffreyamoore  http://linkd.in/YnBwig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Gorilla Game2</dc:title>
  <dc:subject>RSCO gillsans</dc:subject>
  <dc:creator>Geoffrey A. Moore</dc:creator>
  <cp:lastModifiedBy>Rich Stimbra</cp:lastModifiedBy>
  <cp:revision>1607</cp:revision>
  <cp:lastPrinted>2014-02-11T14:27:51Z</cp:lastPrinted>
  <dcterms:created xsi:type="dcterms:W3CDTF">1904-01-01T00:26:21Z</dcterms:created>
  <dcterms:modified xsi:type="dcterms:W3CDTF">2014-02-27T02:17:36Z</dcterms:modified>
</cp:coreProperties>
</file>